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406" r:id="rId3"/>
    <p:sldId id="395" r:id="rId4"/>
    <p:sldId id="402" r:id="rId5"/>
    <p:sldId id="403" r:id="rId6"/>
    <p:sldId id="404" r:id="rId7"/>
    <p:sldId id="408" r:id="rId8"/>
    <p:sldId id="409" r:id="rId9"/>
    <p:sldId id="410" r:id="rId10"/>
    <p:sldId id="411" r:id="rId11"/>
    <p:sldId id="412" r:id="rId12"/>
    <p:sldId id="413" r:id="rId13"/>
    <p:sldId id="414" r:id="rId14"/>
    <p:sldId id="415" r:id="rId15"/>
    <p:sldId id="416" r:id="rId16"/>
    <p:sldId id="417" r:id="rId17"/>
    <p:sldId id="418" r:id="rId18"/>
    <p:sldId id="419" r:id="rId19"/>
    <p:sldId id="420" r:id="rId20"/>
    <p:sldId id="421" r:id="rId21"/>
  </p:sldIdLst>
  <p:sldSz cx="9144000" cy="6858000" type="screen4x3"/>
  <p:notesSz cx="6858000" cy="9872663"/>
  <p:defaultTextStyle>
    <a:defPPr>
      <a:defRPr lang="pl-PL"/>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3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B0F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60" autoAdjust="0"/>
    <p:restoredTop sz="83860" autoAdjust="0"/>
  </p:normalViewPr>
  <p:slideViewPr>
    <p:cSldViewPr>
      <p:cViewPr varScale="1">
        <p:scale>
          <a:sx n="115" d="100"/>
          <a:sy n="115" d="100"/>
        </p:scale>
        <p:origin x="1302" y="108"/>
      </p:cViewPr>
      <p:guideLst>
        <p:guide orient="horz" pos="300"/>
        <p:guide pos="2880"/>
      </p:guideLst>
    </p:cSldViewPr>
  </p:slideViewPr>
  <p:notesTextViewPr>
    <p:cViewPr>
      <p:scale>
        <a:sx n="150" d="100"/>
        <a:sy n="15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95300"/>
          </a:xfrm>
          <a:prstGeom prst="rect">
            <a:avLst/>
          </a:prstGeom>
        </p:spPr>
        <p:txBody>
          <a:bodyPr vert="horz" lIns="91440" tIns="45720" rIns="91440" bIns="45720" rtlCol="0"/>
          <a:lstStyle>
            <a:lvl1pPr algn="l">
              <a:defRPr sz="1200">
                <a:latin typeface="Arial" panose="020B0604020202020204" pitchFamily="34" charset="0"/>
              </a:defRPr>
            </a:lvl1pPr>
          </a:lstStyle>
          <a:p>
            <a:pPr>
              <a:defRPr/>
            </a:pPr>
            <a:endParaRPr lang="pl-PL"/>
          </a:p>
        </p:txBody>
      </p:sp>
      <p:sp>
        <p:nvSpPr>
          <p:cNvPr id="3" name="Symbol zastępczy daty 2"/>
          <p:cNvSpPr>
            <a:spLocks noGrp="1"/>
          </p:cNvSpPr>
          <p:nvPr>
            <p:ph type="dt" idx="1"/>
          </p:nvPr>
        </p:nvSpPr>
        <p:spPr>
          <a:xfrm>
            <a:off x="3884613" y="0"/>
            <a:ext cx="2971800" cy="495300"/>
          </a:xfrm>
          <a:prstGeom prst="rect">
            <a:avLst/>
          </a:prstGeom>
        </p:spPr>
        <p:txBody>
          <a:bodyPr vert="horz" lIns="91440" tIns="45720" rIns="91440" bIns="45720" rtlCol="0"/>
          <a:lstStyle>
            <a:lvl1pPr algn="r">
              <a:defRPr sz="1200">
                <a:latin typeface="Arial" panose="020B0604020202020204" pitchFamily="34" charset="0"/>
              </a:defRPr>
            </a:lvl1pPr>
          </a:lstStyle>
          <a:p>
            <a:pPr>
              <a:defRPr/>
            </a:pPr>
            <a:fld id="{02BDC815-9FE1-4116-9A08-1D308ED58746}" type="datetimeFigureOut">
              <a:rPr lang="pl-PL"/>
              <a:pPr>
                <a:defRPr/>
              </a:pPr>
              <a:t>04.02.2020</a:t>
            </a:fld>
            <a:endParaRPr lang="pl-PL"/>
          </a:p>
        </p:txBody>
      </p:sp>
      <p:sp>
        <p:nvSpPr>
          <p:cNvPr id="4" name="Symbol zastępczy obrazu slajdu 3"/>
          <p:cNvSpPr>
            <a:spLocks noGrp="1" noRot="1" noChangeAspect="1"/>
          </p:cNvSpPr>
          <p:nvPr>
            <p:ph type="sldImg" idx="2"/>
          </p:nvPr>
        </p:nvSpPr>
        <p:spPr>
          <a:xfrm>
            <a:off x="1208088" y="1235075"/>
            <a:ext cx="4441825" cy="3330575"/>
          </a:xfrm>
          <a:prstGeom prst="rect">
            <a:avLst/>
          </a:prstGeom>
          <a:noFill/>
          <a:ln w="12700">
            <a:solidFill>
              <a:prstClr val="black"/>
            </a:solidFill>
          </a:ln>
        </p:spPr>
        <p:txBody>
          <a:bodyPr vert="horz" lIns="91440" tIns="45720" rIns="91440" bIns="45720" rtlCol="0" anchor="ctr"/>
          <a:lstStyle/>
          <a:p>
            <a:pPr lvl="0"/>
            <a:endParaRPr lang="pl-PL" noProof="0" smtClean="0"/>
          </a:p>
        </p:txBody>
      </p:sp>
      <p:sp>
        <p:nvSpPr>
          <p:cNvPr id="5" name="Symbol zastępczy notatek 4"/>
          <p:cNvSpPr>
            <a:spLocks noGrp="1"/>
          </p:cNvSpPr>
          <p:nvPr>
            <p:ph type="body" sz="quarter" idx="3"/>
          </p:nvPr>
        </p:nvSpPr>
        <p:spPr>
          <a:xfrm>
            <a:off x="685800" y="4751388"/>
            <a:ext cx="5486400" cy="3887787"/>
          </a:xfrm>
          <a:prstGeom prst="rect">
            <a:avLst/>
          </a:prstGeom>
        </p:spPr>
        <p:txBody>
          <a:bodyPr vert="horz" lIns="91440" tIns="45720" rIns="91440" bIns="45720" rtlCol="0"/>
          <a:lstStyle/>
          <a:p>
            <a:pPr lvl="0"/>
            <a:r>
              <a:rPr lang="pl-PL" noProof="0" smtClean="0"/>
              <a:t>Edytuj style wzorca tekstu</a:t>
            </a:r>
          </a:p>
          <a:p>
            <a:pPr lvl="1"/>
            <a:r>
              <a:rPr lang="pl-PL" noProof="0" smtClean="0"/>
              <a:t>Drugi poziom</a:t>
            </a:r>
          </a:p>
          <a:p>
            <a:pPr lvl="2"/>
            <a:r>
              <a:rPr lang="pl-PL" noProof="0" smtClean="0"/>
              <a:t>Trzeci poziom</a:t>
            </a:r>
          </a:p>
          <a:p>
            <a:pPr lvl="3"/>
            <a:r>
              <a:rPr lang="pl-PL" noProof="0" smtClean="0"/>
              <a:t>Czwarty poziom</a:t>
            </a:r>
          </a:p>
          <a:p>
            <a:pPr lvl="4"/>
            <a:r>
              <a:rPr lang="pl-PL" noProof="0" smtClean="0"/>
              <a:t>Piąty poziom</a:t>
            </a:r>
          </a:p>
        </p:txBody>
      </p:sp>
      <p:sp>
        <p:nvSpPr>
          <p:cNvPr id="6" name="Symbol zastępczy stopki 5"/>
          <p:cNvSpPr>
            <a:spLocks noGrp="1"/>
          </p:cNvSpPr>
          <p:nvPr>
            <p:ph type="ftr" sz="quarter" idx="4"/>
          </p:nvPr>
        </p:nvSpPr>
        <p:spPr>
          <a:xfrm>
            <a:off x="0" y="9377363"/>
            <a:ext cx="2971800" cy="495300"/>
          </a:xfrm>
          <a:prstGeom prst="rect">
            <a:avLst/>
          </a:prstGeom>
        </p:spPr>
        <p:txBody>
          <a:bodyPr vert="horz" lIns="91440" tIns="45720" rIns="91440" bIns="45720" rtlCol="0" anchor="b"/>
          <a:lstStyle>
            <a:lvl1pPr algn="l">
              <a:defRPr sz="1200">
                <a:latin typeface="Arial" panose="020B0604020202020204" pitchFamily="34" charset="0"/>
              </a:defRPr>
            </a:lvl1pPr>
          </a:lstStyle>
          <a:p>
            <a:pPr>
              <a:defRPr/>
            </a:pPr>
            <a:endParaRPr lang="pl-PL"/>
          </a:p>
        </p:txBody>
      </p:sp>
      <p:sp>
        <p:nvSpPr>
          <p:cNvPr id="7" name="Symbol zastępczy numeru slajdu 6"/>
          <p:cNvSpPr>
            <a:spLocks noGrp="1"/>
          </p:cNvSpPr>
          <p:nvPr>
            <p:ph type="sldNum" sz="quarter" idx="5"/>
          </p:nvPr>
        </p:nvSpPr>
        <p:spPr>
          <a:xfrm>
            <a:off x="3884613" y="9377363"/>
            <a:ext cx="2971800" cy="4953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D72CAD21-F3AA-4D1D-B49C-45269D77964B}" type="slidenum">
              <a:rPr lang="pl-PL" altLang="pl-PL"/>
              <a:pPr/>
              <a:t>‹#›</a:t>
            </a:fld>
            <a:endParaRPr lang="pl-PL" altLang="pl-PL"/>
          </a:p>
        </p:txBody>
      </p:sp>
    </p:spTree>
    <p:extLst>
      <p:ext uri="{BB962C8B-B14F-4D97-AF65-F5344CB8AC3E}">
        <p14:creationId xmlns:p14="http://schemas.microsoft.com/office/powerpoint/2010/main" val="202255389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ymbol zastępczy obrazu slajd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Symbol zastępczy notatek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pl-PL" altLang="pl-PL" smtClean="0"/>
          </a:p>
        </p:txBody>
      </p:sp>
      <p:sp>
        <p:nvSpPr>
          <p:cNvPr id="28676" name="Symbol zastępczy numeru slajd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BB842F1-F6CF-40EF-BC0C-6A70D577ACE9}" type="slidenum">
              <a:rPr lang="pl-PL" altLang="pl-PL"/>
              <a:pPr/>
              <a:t>2</a:t>
            </a:fld>
            <a:endParaRPr lang="pl-PL" altLang="pl-PL"/>
          </a:p>
        </p:txBody>
      </p:sp>
    </p:spTree>
    <p:extLst>
      <p:ext uri="{BB962C8B-B14F-4D97-AF65-F5344CB8AC3E}">
        <p14:creationId xmlns:p14="http://schemas.microsoft.com/office/powerpoint/2010/main" val="23798615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ymbol zastępczy obrazu slajd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Symbol zastępczy notatek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pl-PL" altLang="pl-PL" smtClean="0"/>
          </a:p>
        </p:txBody>
      </p:sp>
      <p:sp>
        <p:nvSpPr>
          <p:cNvPr id="28676" name="Symbol zastępczy numeru slajd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BB842F1-F6CF-40EF-BC0C-6A70D577ACE9}" type="slidenum">
              <a:rPr lang="pl-PL" altLang="pl-PL"/>
              <a:pPr/>
              <a:t>11</a:t>
            </a:fld>
            <a:endParaRPr lang="pl-PL" altLang="pl-PL"/>
          </a:p>
        </p:txBody>
      </p:sp>
    </p:spTree>
    <p:extLst>
      <p:ext uri="{BB962C8B-B14F-4D97-AF65-F5344CB8AC3E}">
        <p14:creationId xmlns:p14="http://schemas.microsoft.com/office/powerpoint/2010/main" val="36928784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ymbol zastępczy obrazu slajd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Symbol zastępczy notatek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pl-PL" altLang="pl-PL" smtClean="0"/>
          </a:p>
        </p:txBody>
      </p:sp>
      <p:sp>
        <p:nvSpPr>
          <p:cNvPr id="28676" name="Symbol zastępczy numeru slajd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BB842F1-F6CF-40EF-BC0C-6A70D577ACE9}" type="slidenum">
              <a:rPr lang="pl-PL" altLang="pl-PL"/>
              <a:pPr/>
              <a:t>12</a:t>
            </a:fld>
            <a:endParaRPr lang="pl-PL" altLang="pl-PL"/>
          </a:p>
        </p:txBody>
      </p:sp>
    </p:spTree>
    <p:extLst>
      <p:ext uri="{BB962C8B-B14F-4D97-AF65-F5344CB8AC3E}">
        <p14:creationId xmlns:p14="http://schemas.microsoft.com/office/powerpoint/2010/main" val="17796971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ymbol zastępczy obrazu slajd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Symbol zastępczy notatek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pl-PL" altLang="pl-PL" smtClean="0"/>
          </a:p>
        </p:txBody>
      </p:sp>
      <p:sp>
        <p:nvSpPr>
          <p:cNvPr id="32772" name="Symbol zastępczy numeru slajd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4AB0CEB-3CF4-4679-8A43-3F6182707999}" type="slidenum">
              <a:rPr lang="pl-PL" altLang="pl-PL"/>
              <a:pPr/>
              <a:t>13</a:t>
            </a:fld>
            <a:endParaRPr lang="pl-PL" altLang="pl-PL"/>
          </a:p>
        </p:txBody>
      </p:sp>
    </p:spTree>
    <p:extLst>
      <p:ext uri="{BB962C8B-B14F-4D97-AF65-F5344CB8AC3E}">
        <p14:creationId xmlns:p14="http://schemas.microsoft.com/office/powerpoint/2010/main" val="9269182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ymbol zastępczy obrazu slajd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Symbol zastępczy notatek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pl-PL" altLang="pl-PL" smtClean="0"/>
          </a:p>
        </p:txBody>
      </p:sp>
      <p:sp>
        <p:nvSpPr>
          <p:cNvPr id="32772" name="Symbol zastępczy numeru slajd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4AB0CEB-3CF4-4679-8A43-3F6182707999}" type="slidenum">
              <a:rPr lang="pl-PL" altLang="pl-PL"/>
              <a:pPr/>
              <a:t>14</a:t>
            </a:fld>
            <a:endParaRPr lang="pl-PL" altLang="pl-PL"/>
          </a:p>
        </p:txBody>
      </p:sp>
    </p:spTree>
    <p:extLst>
      <p:ext uri="{BB962C8B-B14F-4D97-AF65-F5344CB8AC3E}">
        <p14:creationId xmlns:p14="http://schemas.microsoft.com/office/powerpoint/2010/main" val="4616713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ymbol zastępczy obrazu slajd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Symbol zastępczy notatek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pl-PL" altLang="pl-PL" smtClean="0"/>
          </a:p>
        </p:txBody>
      </p:sp>
      <p:sp>
        <p:nvSpPr>
          <p:cNvPr id="28676" name="Symbol zastępczy numeru slajd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BB842F1-F6CF-40EF-BC0C-6A70D577ACE9}" type="slidenum">
              <a:rPr lang="pl-PL" altLang="pl-PL"/>
              <a:pPr/>
              <a:t>15</a:t>
            </a:fld>
            <a:endParaRPr lang="pl-PL" altLang="pl-PL"/>
          </a:p>
        </p:txBody>
      </p:sp>
    </p:spTree>
    <p:extLst>
      <p:ext uri="{BB962C8B-B14F-4D97-AF65-F5344CB8AC3E}">
        <p14:creationId xmlns:p14="http://schemas.microsoft.com/office/powerpoint/2010/main" val="326680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ymbol zastępczy obrazu slajd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Symbol zastępczy notatek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pl-PL" altLang="pl-PL" smtClean="0"/>
          </a:p>
        </p:txBody>
      </p:sp>
      <p:sp>
        <p:nvSpPr>
          <p:cNvPr id="32772" name="Symbol zastępczy numeru slajd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4AB0CEB-3CF4-4679-8A43-3F6182707999}" type="slidenum">
              <a:rPr lang="pl-PL" altLang="pl-PL"/>
              <a:pPr/>
              <a:t>16</a:t>
            </a:fld>
            <a:endParaRPr lang="pl-PL" altLang="pl-PL"/>
          </a:p>
        </p:txBody>
      </p:sp>
    </p:spTree>
    <p:extLst>
      <p:ext uri="{BB962C8B-B14F-4D97-AF65-F5344CB8AC3E}">
        <p14:creationId xmlns:p14="http://schemas.microsoft.com/office/powerpoint/2010/main" val="2963019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ymbol zastępczy obrazu slajd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Symbol zastępczy notatek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pl-PL" altLang="pl-PL" smtClean="0"/>
          </a:p>
        </p:txBody>
      </p:sp>
      <p:sp>
        <p:nvSpPr>
          <p:cNvPr id="32772" name="Symbol zastępczy numeru slajd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4AB0CEB-3CF4-4679-8A43-3F6182707999}" type="slidenum">
              <a:rPr lang="pl-PL" altLang="pl-PL"/>
              <a:pPr/>
              <a:t>17</a:t>
            </a:fld>
            <a:endParaRPr lang="pl-PL" altLang="pl-PL"/>
          </a:p>
        </p:txBody>
      </p:sp>
    </p:spTree>
    <p:extLst>
      <p:ext uri="{BB962C8B-B14F-4D97-AF65-F5344CB8AC3E}">
        <p14:creationId xmlns:p14="http://schemas.microsoft.com/office/powerpoint/2010/main" val="30810519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ymbol zastępczy obrazu slajd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Symbol zastępczy notatek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pl-PL" altLang="pl-PL" smtClean="0"/>
          </a:p>
        </p:txBody>
      </p:sp>
      <p:sp>
        <p:nvSpPr>
          <p:cNvPr id="32772" name="Symbol zastępczy numeru slajd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4AB0CEB-3CF4-4679-8A43-3F6182707999}" type="slidenum">
              <a:rPr lang="pl-PL" altLang="pl-PL"/>
              <a:pPr/>
              <a:t>18</a:t>
            </a:fld>
            <a:endParaRPr lang="pl-PL" altLang="pl-PL"/>
          </a:p>
        </p:txBody>
      </p:sp>
    </p:spTree>
    <p:extLst>
      <p:ext uri="{BB962C8B-B14F-4D97-AF65-F5344CB8AC3E}">
        <p14:creationId xmlns:p14="http://schemas.microsoft.com/office/powerpoint/2010/main" val="35153043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ymbol zastępczy obrazu slajd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Symbol zastępczy notatek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pl-PL" altLang="pl-PL" smtClean="0"/>
          </a:p>
        </p:txBody>
      </p:sp>
      <p:sp>
        <p:nvSpPr>
          <p:cNvPr id="28676" name="Symbol zastępczy numeru slajd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BB842F1-F6CF-40EF-BC0C-6A70D577ACE9}" type="slidenum">
              <a:rPr lang="pl-PL" altLang="pl-PL"/>
              <a:pPr/>
              <a:t>19</a:t>
            </a:fld>
            <a:endParaRPr lang="pl-PL" altLang="pl-PL"/>
          </a:p>
        </p:txBody>
      </p:sp>
    </p:spTree>
    <p:extLst>
      <p:ext uri="{BB962C8B-B14F-4D97-AF65-F5344CB8AC3E}">
        <p14:creationId xmlns:p14="http://schemas.microsoft.com/office/powerpoint/2010/main" val="140116913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ymbol zastępczy obrazu slajd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Symbol zastępczy notatek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pl-PL" altLang="pl-PL" smtClean="0"/>
          </a:p>
        </p:txBody>
      </p:sp>
      <p:sp>
        <p:nvSpPr>
          <p:cNvPr id="28676" name="Symbol zastępczy numeru slajd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BB842F1-F6CF-40EF-BC0C-6A70D577ACE9}" type="slidenum">
              <a:rPr lang="pl-PL" altLang="pl-PL"/>
              <a:pPr/>
              <a:t>20</a:t>
            </a:fld>
            <a:endParaRPr lang="pl-PL" altLang="pl-PL"/>
          </a:p>
        </p:txBody>
      </p:sp>
    </p:spTree>
    <p:extLst>
      <p:ext uri="{BB962C8B-B14F-4D97-AF65-F5344CB8AC3E}">
        <p14:creationId xmlns:p14="http://schemas.microsoft.com/office/powerpoint/2010/main" val="8657902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ymbol zastępczy obrazu slajd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Symbol zastępczy notatek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pl-PL" altLang="pl-PL" smtClean="0"/>
          </a:p>
        </p:txBody>
      </p:sp>
      <p:sp>
        <p:nvSpPr>
          <p:cNvPr id="28676" name="Symbol zastępczy numeru slajd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BB842F1-F6CF-40EF-BC0C-6A70D577ACE9}" type="slidenum">
              <a:rPr lang="pl-PL" altLang="pl-PL"/>
              <a:pPr/>
              <a:t>3</a:t>
            </a:fld>
            <a:endParaRPr lang="pl-PL" altLang="pl-PL"/>
          </a:p>
        </p:txBody>
      </p:sp>
    </p:spTree>
    <p:extLst>
      <p:ext uri="{BB962C8B-B14F-4D97-AF65-F5344CB8AC3E}">
        <p14:creationId xmlns:p14="http://schemas.microsoft.com/office/powerpoint/2010/main" val="40959852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ymbol zastępczy obrazu slajd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Symbol zastępczy notatek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pl-PL" altLang="pl-PL" smtClean="0"/>
          </a:p>
        </p:txBody>
      </p:sp>
      <p:sp>
        <p:nvSpPr>
          <p:cNvPr id="28676" name="Symbol zastępczy numeru slajd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6BB842F1-F6CF-40EF-BC0C-6A70D577ACE9}" type="slidenum">
              <a:rPr kumimoji="0" lang="pl-PL" altLang="pl-PL" sz="1200" b="0" i="0" u="none" strike="noStrike" kern="1200" cap="none" spc="0" normalizeH="0" baseline="0" noProof="0">
                <a:ln>
                  <a:noFill/>
                </a:ln>
                <a:solidFill>
                  <a:prstClr val="black"/>
                </a:solidFill>
                <a:effectLst/>
                <a:uLnTx/>
                <a:uFillTx/>
                <a:latin typeface="Arial" panose="020B0604020202020204"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4</a:t>
            </a:fld>
            <a:endParaRPr kumimoji="0" lang="pl-PL" altLang="pl-PL" sz="12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2101667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ymbol zastępczy obrazu slajd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Symbol zastępczy notatek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pl-PL" altLang="pl-PL" smtClean="0"/>
          </a:p>
        </p:txBody>
      </p:sp>
      <p:sp>
        <p:nvSpPr>
          <p:cNvPr id="28676" name="Symbol zastępczy numeru slajd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BB842F1-F6CF-40EF-BC0C-6A70D577ACE9}" type="slidenum">
              <a:rPr lang="pl-PL" altLang="pl-PL"/>
              <a:pPr/>
              <a:t>5</a:t>
            </a:fld>
            <a:endParaRPr lang="pl-PL" altLang="pl-PL"/>
          </a:p>
        </p:txBody>
      </p:sp>
    </p:spTree>
    <p:extLst>
      <p:ext uri="{BB962C8B-B14F-4D97-AF65-F5344CB8AC3E}">
        <p14:creationId xmlns:p14="http://schemas.microsoft.com/office/powerpoint/2010/main" val="9827542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ymbol zastępczy obrazu slajd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Symbol zastępczy notatek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pl-PL" altLang="pl-PL" smtClean="0"/>
          </a:p>
        </p:txBody>
      </p:sp>
      <p:sp>
        <p:nvSpPr>
          <p:cNvPr id="28676" name="Symbol zastępczy numeru slajd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BB842F1-F6CF-40EF-BC0C-6A70D577ACE9}" type="slidenum">
              <a:rPr lang="pl-PL" altLang="pl-PL"/>
              <a:pPr/>
              <a:t>6</a:t>
            </a:fld>
            <a:endParaRPr lang="pl-PL" altLang="pl-PL"/>
          </a:p>
        </p:txBody>
      </p:sp>
    </p:spTree>
    <p:extLst>
      <p:ext uri="{BB962C8B-B14F-4D97-AF65-F5344CB8AC3E}">
        <p14:creationId xmlns:p14="http://schemas.microsoft.com/office/powerpoint/2010/main" val="35958220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ymbol zastępczy obrazu slajd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Symbol zastępczy notatek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pl-PL" altLang="pl-PL" smtClean="0"/>
          </a:p>
        </p:txBody>
      </p:sp>
      <p:sp>
        <p:nvSpPr>
          <p:cNvPr id="32772" name="Symbol zastępczy numeru slajd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4AB0CEB-3CF4-4679-8A43-3F6182707999}" type="slidenum">
              <a:rPr lang="pl-PL" altLang="pl-PL"/>
              <a:pPr/>
              <a:t>7</a:t>
            </a:fld>
            <a:endParaRPr lang="pl-PL" altLang="pl-PL"/>
          </a:p>
        </p:txBody>
      </p:sp>
    </p:spTree>
    <p:extLst>
      <p:ext uri="{BB962C8B-B14F-4D97-AF65-F5344CB8AC3E}">
        <p14:creationId xmlns:p14="http://schemas.microsoft.com/office/powerpoint/2010/main" val="36993824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ymbol zastępczy obrazu slajd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Symbol zastępczy notatek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pl-PL" altLang="pl-PL" smtClean="0"/>
          </a:p>
        </p:txBody>
      </p:sp>
      <p:sp>
        <p:nvSpPr>
          <p:cNvPr id="32772" name="Symbol zastępczy numeru slajd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4AB0CEB-3CF4-4679-8A43-3F6182707999}" type="slidenum">
              <a:rPr lang="pl-PL" altLang="pl-PL"/>
              <a:pPr/>
              <a:t>8</a:t>
            </a:fld>
            <a:endParaRPr lang="pl-PL" altLang="pl-PL"/>
          </a:p>
        </p:txBody>
      </p:sp>
    </p:spTree>
    <p:extLst>
      <p:ext uri="{BB962C8B-B14F-4D97-AF65-F5344CB8AC3E}">
        <p14:creationId xmlns:p14="http://schemas.microsoft.com/office/powerpoint/2010/main" val="22677059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ymbol zastępczy obrazu slajd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Symbol zastępczy notatek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pl-PL" altLang="pl-PL" smtClean="0"/>
          </a:p>
        </p:txBody>
      </p:sp>
      <p:sp>
        <p:nvSpPr>
          <p:cNvPr id="32772" name="Symbol zastępczy numeru slajd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4AB0CEB-3CF4-4679-8A43-3F6182707999}" type="slidenum">
              <a:rPr lang="pl-PL" altLang="pl-PL"/>
              <a:pPr/>
              <a:t>9</a:t>
            </a:fld>
            <a:endParaRPr lang="pl-PL" altLang="pl-PL"/>
          </a:p>
        </p:txBody>
      </p:sp>
    </p:spTree>
    <p:extLst>
      <p:ext uri="{BB962C8B-B14F-4D97-AF65-F5344CB8AC3E}">
        <p14:creationId xmlns:p14="http://schemas.microsoft.com/office/powerpoint/2010/main" val="7763483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ymbol zastępczy obrazu slajd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Symbol zastępczy notatek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pl-PL" altLang="pl-PL" smtClean="0"/>
          </a:p>
        </p:txBody>
      </p:sp>
      <p:sp>
        <p:nvSpPr>
          <p:cNvPr id="32772" name="Symbol zastępczy numeru slajd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4AB0CEB-3CF4-4679-8A43-3F6182707999}" type="slidenum">
              <a:rPr lang="pl-PL" altLang="pl-PL"/>
              <a:pPr/>
              <a:t>10</a:t>
            </a:fld>
            <a:endParaRPr lang="pl-PL" altLang="pl-PL"/>
          </a:p>
        </p:txBody>
      </p:sp>
    </p:spTree>
    <p:extLst>
      <p:ext uri="{BB962C8B-B14F-4D97-AF65-F5344CB8AC3E}">
        <p14:creationId xmlns:p14="http://schemas.microsoft.com/office/powerpoint/2010/main" val="7726083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lvl1pPr>
              <a:defRPr/>
            </a:lvl1pPr>
          </a:lstStyle>
          <a:p>
            <a:pPr>
              <a:defRPr/>
            </a:pPr>
            <a:fld id="{0D15BE44-F3F1-4B13-9C60-048B9654B581}" type="datetimeFigureOut">
              <a:rPr lang="pl-PL"/>
              <a:pPr>
                <a:defRPr/>
              </a:pPr>
              <a:t>04.02.2020</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fld id="{7753E85C-0704-4A6F-BC40-CB45E709DD4B}" type="slidenum">
              <a:rPr lang="pl-PL" altLang="pl-PL"/>
              <a:pPr/>
              <a:t>‹#›</a:t>
            </a:fld>
            <a:endParaRPr lang="pl-PL" altLang="pl-PL"/>
          </a:p>
        </p:txBody>
      </p:sp>
    </p:spTree>
    <p:extLst>
      <p:ext uri="{BB962C8B-B14F-4D97-AF65-F5344CB8AC3E}">
        <p14:creationId xmlns:p14="http://schemas.microsoft.com/office/powerpoint/2010/main" val="15025545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pPr>
              <a:defRPr/>
            </a:pPr>
            <a:fld id="{7F81A83F-61F2-4FA3-AC3B-768B99821631}" type="datetimeFigureOut">
              <a:rPr lang="pl-PL"/>
              <a:pPr>
                <a:defRPr/>
              </a:pPr>
              <a:t>04.02.2020</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fld id="{802452B9-683C-41D9-8070-D301B6204AE7}" type="slidenum">
              <a:rPr lang="pl-PL" altLang="pl-PL"/>
              <a:pPr/>
              <a:t>‹#›</a:t>
            </a:fld>
            <a:endParaRPr lang="pl-PL" altLang="pl-PL"/>
          </a:p>
        </p:txBody>
      </p:sp>
    </p:spTree>
    <p:extLst>
      <p:ext uri="{BB962C8B-B14F-4D97-AF65-F5344CB8AC3E}">
        <p14:creationId xmlns:p14="http://schemas.microsoft.com/office/powerpoint/2010/main" val="1155178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pPr>
              <a:defRPr/>
            </a:pPr>
            <a:fld id="{D1DB60D6-9B28-478C-B528-CEBE14101C21}" type="datetimeFigureOut">
              <a:rPr lang="pl-PL"/>
              <a:pPr>
                <a:defRPr/>
              </a:pPr>
              <a:t>04.02.2020</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fld id="{8364A71F-2BFA-46DC-8C6F-AA558B262DD3}" type="slidenum">
              <a:rPr lang="pl-PL" altLang="pl-PL"/>
              <a:pPr/>
              <a:t>‹#›</a:t>
            </a:fld>
            <a:endParaRPr lang="pl-PL" altLang="pl-PL"/>
          </a:p>
        </p:txBody>
      </p:sp>
    </p:spTree>
    <p:extLst>
      <p:ext uri="{BB962C8B-B14F-4D97-AF65-F5344CB8AC3E}">
        <p14:creationId xmlns:p14="http://schemas.microsoft.com/office/powerpoint/2010/main" val="7904286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pPr>
              <a:defRPr/>
            </a:pPr>
            <a:fld id="{AA4D6AAD-3FAB-4189-A370-B36CF087682F}" type="datetimeFigureOut">
              <a:rPr lang="pl-PL"/>
              <a:pPr>
                <a:defRPr/>
              </a:pPr>
              <a:t>04.02.2020</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fld id="{2CDED4F8-4AAC-4619-9EA0-84B0ADA0F265}" type="slidenum">
              <a:rPr lang="pl-PL" altLang="pl-PL"/>
              <a:pPr/>
              <a:t>‹#›</a:t>
            </a:fld>
            <a:endParaRPr lang="pl-PL" altLang="pl-PL"/>
          </a:p>
        </p:txBody>
      </p:sp>
    </p:spTree>
    <p:extLst>
      <p:ext uri="{BB962C8B-B14F-4D97-AF65-F5344CB8AC3E}">
        <p14:creationId xmlns:p14="http://schemas.microsoft.com/office/powerpoint/2010/main" val="11972601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lvl1pPr>
              <a:defRPr/>
            </a:lvl1pPr>
          </a:lstStyle>
          <a:p>
            <a:pPr>
              <a:defRPr/>
            </a:pPr>
            <a:fld id="{104C5C68-E9E1-4BC2-BAA0-C99343FDA2FF}" type="datetimeFigureOut">
              <a:rPr lang="pl-PL"/>
              <a:pPr>
                <a:defRPr/>
              </a:pPr>
              <a:t>04.02.2020</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fld id="{6A1F327C-E9B4-48CC-A968-1858FDA2F00F}" type="slidenum">
              <a:rPr lang="pl-PL" altLang="pl-PL"/>
              <a:pPr/>
              <a:t>‹#›</a:t>
            </a:fld>
            <a:endParaRPr lang="pl-PL" altLang="pl-PL"/>
          </a:p>
        </p:txBody>
      </p:sp>
    </p:spTree>
    <p:extLst>
      <p:ext uri="{BB962C8B-B14F-4D97-AF65-F5344CB8AC3E}">
        <p14:creationId xmlns:p14="http://schemas.microsoft.com/office/powerpoint/2010/main" val="41960915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3"/>
          <p:cNvSpPr>
            <a:spLocks noGrp="1"/>
          </p:cNvSpPr>
          <p:nvPr>
            <p:ph type="dt" sz="half" idx="10"/>
          </p:nvPr>
        </p:nvSpPr>
        <p:spPr/>
        <p:txBody>
          <a:bodyPr/>
          <a:lstStyle>
            <a:lvl1pPr>
              <a:defRPr/>
            </a:lvl1pPr>
          </a:lstStyle>
          <a:p>
            <a:pPr>
              <a:defRPr/>
            </a:pPr>
            <a:fld id="{EB4E4D14-2C81-4EC7-B278-44D2C5EB9E1C}" type="datetimeFigureOut">
              <a:rPr lang="pl-PL"/>
              <a:pPr>
                <a:defRPr/>
              </a:pPr>
              <a:t>04.02.2020</a:t>
            </a:fld>
            <a:endParaRPr lang="pl-PL"/>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fld id="{F6FAB123-1466-44D8-BF58-85C9B039820D}" type="slidenum">
              <a:rPr lang="pl-PL" altLang="pl-PL"/>
              <a:pPr/>
              <a:t>‹#›</a:t>
            </a:fld>
            <a:endParaRPr lang="pl-PL" altLang="pl-PL"/>
          </a:p>
        </p:txBody>
      </p:sp>
    </p:spTree>
    <p:extLst>
      <p:ext uri="{BB962C8B-B14F-4D97-AF65-F5344CB8AC3E}">
        <p14:creationId xmlns:p14="http://schemas.microsoft.com/office/powerpoint/2010/main" val="3773256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3"/>
          <p:cNvSpPr>
            <a:spLocks noGrp="1"/>
          </p:cNvSpPr>
          <p:nvPr>
            <p:ph type="dt" sz="half" idx="10"/>
          </p:nvPr>
        </p:nvSpPr>
        <p:spPr/>
        <p:txBody>
          <a:bodyPr/>
          <a:lstStyle>
            <a:lvl1pPr>
              <a:defRPr/>
            </a:lvl1pPr>
          </a:lstStyle>
          <a:p>
            <a:pPr>
              <a:defRPr/>
            </a:pPr>
            <a:fld id="{8926737F-54F8-488C-81B4-858E83EDC4B6}" type="datetimeFigureOut">
              <a:rPr lang="pl-PL"/>
              <a:pPr>
                <a:defRPr/>
              </a:pPr>
              <a:t>04.02.2020</a:t>
            </a:fld>
            <a:endParaRPr lang="pl-PL"/>
          </a:p>
        </p:txBody>
      </p:sp>
      <p:sp>
        <p:nvSpPr>
          <p:cNvPr id="8" name="Symbol zastępczy stopki 4"/>
          <p:cNvSpPr>
            <a:spLocks noGrp="1"/>
          </p:cNvSpPr>
          <p:nvPr>
            <p:ph type="ftr" sz="quarter" idx="11"/>
          </p:nvPr>
        </p:nvSpPr>
        <p:spPr/>
        <p:txBody>
          <a:bodyPr/>
          <a:lstStyle>
            <a:lvl1pPr>
              <a:defRPr/>
            </a:lvl1pPr>
          </a:lstStyle>
          <a:p>
            <a:pPr>
              <a:defRPr/>
            </a:pPr>
            <a:endParaRPr lang="pl-PL"/>
          </a:p>
        </p:txBody>
      </p:sp>
      <p:sp>
        <p:nvSpPr>
          <p:cNvPr id="9" name="Symbol zastępczy numeru slajdu 5"/>
          <p:cNvSpPr>
            <a:spLocks noGrp="1"/>
          </p:cNvSpPr>
          <p:nvPr>
            <p:ph type="sldNum" sz="quarter" idx="12"/>
          </p:nvPr>
        </p:nvSpPr>
        <p:spPr/>
        <p:txBody>
          <a:bodyPr/>
          <a:lstStyle>
            <a:lvl1pPr>
              <a:defRPr/>
            </a:lvl1pPr>
          </a:lstStyle>
          <a:p>
            <a:fld id="{978D1535-E779-46DA-93E7-782A146BE399}" type="slidenum">
              <a:rPr lang="pl-PL" altLang="pl-PL"/>
              <a:pPr/>
              <a:t>‹#›</a:t>
            </a:fld>
            <a:endParaRPr lang="pl-PL" altLang="pl-PL"/>
          </a:p>
        </p:txBody>
      </p:sp>
    </p:spTree>
    <p:extLst>
      <p:ext uri="{BB962C8B-B14F-4D97-AF65-F5344CB8AC3E}">
        <p14:creationId xmlns:p14="http://schemas.microsoft.com/office/powerpoint/2010/main" val="350024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3"/>
          <p:cNvSpPr>
            <a:spLocks noGrp="1"/>
          </p:cNvSpPr>
          <p:nvPr>
            <p:ph type="dt" sz="half" idx="10"/>
          </p:nvPr>
        </p:nvSpPr>
        <p:spPr/>
        <p:txBody>
          <a:bodyPr/>
          <a:lstStyle>
            <a:lvl1pPr>
              <a:defRPr/>
            </a:lvl1pPr>
          </a:lstStyle>
          <a:p>
            <a:pPr>
              <a:defRPr/>
            </a:pPr>
            <a:fld id="{0413699C-643A-4CAB-8CD4-D3B88C692858}" type="datetimeFigureOut">
              <a:rPr lang="pl-PL"/>
              <a:pPr>
                <a:defRPr/>
              </a:pPr>
              <a:t>04.02.2020</a:t>
            </a:fld>
            <a:endParaRPr lang="pl-PL"/>
          </a:p>
        </p:txBody>
      </p:sp>
      <p:sp>
        <p:nvSpPr>
          <p:cNvPr id="4" name="Symbol zastępczy stopki 4"/>
          <p:cNvSpPr>
            <a:spLocks noGrp="1"/>
          </p:cNvSpPr>
          <p:nvPr>
            <p:ph type="ftr" sz="quarter" idx="11"/>
          </p:nvPr>
        </p:nvSpPr>
        <p:spPr/>
        <p:txBody>
          <a:bodyPr/>
          <a:lstStyle>
            <a:lvl1pPr>
              <a:defRPr/>
            </a:lvl1pPr>
          </a:lstStyle>
          <a:p>
            <a:pPr>
              <a:defRPr/>
            </a:pPr>
            <a:endParaRPr lang="pl-PL"/>
          </a:p>
        </p:txBody>
      </p:sp>
      <p:sp>
        <p:nvSpPr>
          <p:cNvPr id="5" name="Symbol zastępczy numeru slajdu 5"/>
          <p:cNvSpPr>
            <a:spLocks noGrp="1"/>
          </p:cNvSpPr>
          <p:nvPr>
            <p:ph type="sldNum" sz="quarter" idx="12"/>
          </p:nvPr>
        </p:nvSpPr>
        <p:spPr/>
        <p:txBody>
          <a:bodyPr/>
          <a:lstStyle>
            <a:lvl1pPr>
              <a:defRPr/>
            </a:lvl1pPr>
          </a:lstStyle>
          <a:p>
            <a:fld id="{41749AF1-0D5E-4A98-97CB-46E59DAB9FBB}" type="slidenum">
              <a:rPr lang="pl-PL" altLang="pl-PL"/>
              <a:pPr/>
              <a:t>‹#›</a:t>
            </a:fld>
            <a:endParaRPr lang="pl-PL" altLang="pl-PL"/>
          </a:p>
        </p:txBody>
      </p:sp>
    </p:spTree>
    <p:extLst>
      <p:ext uri="{BB962C8B-B14F-4D97-AF65-F5344CB8AC3E}">
        <p14:creationId xmlns:p14="http://schemas.microsoft.com/office/powerpoint/2010/main" val="12207931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3"/>
          <p:cNvSpPr>
            <a:spLocks noGrp="1"/>
          </p:cNvSpPr>
          <p:nvPr>
            <p:ph type="dt" sz="half" idx="10"/>
          </p:nvPr>
        </p:nvSpPr>
        <p:spPr/>
        <p:txBody>
          <a:bodyPr/>
          <a:lstStyle>
            <a:lvl1pPr>
              <a:defRPr/>
            </a:lvl1pPr>
          </a:lstStyle>
          <a:p>
            <a:pPr>
              <a:defRPr/>
            </a:pPr>
            <a:fld id="{818B9358-E6EF-486D-8436-816F81CA00CF}" type="datetimeFigureOut">
              <a:rPr lang="pl-PL"/>
              <a:pPr>
                <a:defRPr/>
              </a:pPr>
              <a:t>04.02.2020</a:t>
            </a:fld>
            <a:endParaRPr lang="pl-PL"/>
          </a:p>
        </p:txBody>
      </p:sp>
      <p:sp>
        <p:nvSpPr>
          <p:cNvPr id="3" name="Symbol zastępczy stopki 4"/>
          <p:cNvSpPr>
            <a:spLocks noGrp="1"/>
          </p:cNvSpPr>
          <p:nvPr>
            <p:ph type="ftr" sz="quarter" idx="11"/>
          </p:nvPr>
        </p:nvSpPr>
        <p:spPr/>
        <p:txBody>
          <a:bodyPr/>
          <a:lstStyle>
            <a:lvl1pPr>
              <a:defRPr/>
            </a:lvl1pPr>
          </a:lstStyle>
          <a:p>
            <a:pPr>
              <a:defRPr/>
            </a:pPr>
            <a:endParaRPr lang="pl-PL"/>
          </a:p>
        </p:txBody>
      </p:sp>
      <p:sp>
        <p:nvSpPr>
          <p:cNvPr id="4" name="Symbol zastępczy numeru slajdu 5"/>
          <p:cNvSpPr>
            <a:spLocks noGrp="1"/>
          </p:cNvSpPr>
          <p:nvPr>
            <p:ph type="sldNum" sz="quarter" idx="12"/>
          </p:nvPr>
        </p:nvSpPr>
        <p:spPr/>
        <p:txBody>
          <a:bodyPr/>
          <a:lstStyle>
            <a:lvl1pPr>
              <a:defRPr/>
            </a:lvl1pPr>
          </a:lstStyle>
          <a:p>
            <a:fld id="{815A0D30-FC6E-48D3-89D0-A6CC669A663F}" type="slidenum">
              <a:rPr lang="pl-PL" altLang="pl-PL"/>
              <a:pPr/>
              <a:t>‹#›</a:t>
            </a:fld>
            <a:endParaRPr lang="pl-PL" altLang="pl-PL"/>
          </a:p>
        </p:txBody>
      </p:sp>
    </p:spTree>
    <p:extLst>
      <p:ext uri="{BB962C8B-B14F-4D97-AF65-F5344CB8AC3E}">
        <p14:creationId xmlns:p14="http://schemas.microsoft.com/office/powerpoint/2010/main" val="13364679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3"/>
          <p:cNvSpPr>
            <a:spLocks noGrp="1"/>
          </p:cNvSpPr>
          <p:nvPr>
            <p:ph type="dt" sz="half" idx="10"/>
          </p:nvPr>
        </p:nvSpPr>
        <p:spPr/>
        <p:txBody>
          <a:bodyPr/>
          <a:lstStyle>
            <a:lvl1pPr>
              <a:defRPr/>
            </a:lvl1pPr>
          </a:lstStyle>
          <a:p>
            <a:pPr>
              <a:defRPr/>
            </a:pPr>
            <a:fld id="{5BD43037-C9B9-4BDD-8E60-332E2409B2FA}" type="datetimeFigureOut">
              <a:rPr lang="pl-PL"/>
              <a:pPr>
                <a:defRPr/>
              </a:pPr>
              <a:t>04.02.2020</a:t>
            </a:fld>
            <a:endParaRPr lang="pl-PL"/>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fld id="{70AB2046-7E01-4A36-86D4-3E5AA9B26EC3}" type="slidenum">
              <a:rPr lang="pl-PL" altLang="pl-PL"/>
              <a:pPr/>
              <a:t>‹#›</a:t>
            </a:fld>
            <a:endParaRPr lang="pl-PL" altLang="pl-PL"/>
          </a:p>
        </p:txBody>
      </p:sp>
    </p:spTree>
    <p:extLst>
      <p:ext uri="{BB962C8B-B14F-4D97-AF65-F5344CB8AC3E}">
        <p14:creationId xmlns:p14="http://schemas.microsoft.com/office/powerpoint/2010/main" val="4258004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l-PL" noProof="0"/>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3"/>
          <p:cNvSpPr>
            <a:spLocks noGrp="1"/>
          </p:cNvSpPr>
          <p:nvPr>
            <p:ph type="dt" sz="half" idx="10"/>
          </p:nvPr>
        </p:nvSpPr>
        <p:spPr/>
        <p:txBody>
          <a:bodyPr/>
          <a:lstStyle>
            <a:lvl1pPr>
              <a:defRPr/>
            </a:lvl1pPr>
          </a:lstStyle>
          <a:p>
            <a:pPr>
              <a:defRPr/>
            </a:pPr>
            <a:fld id="{ECB54491-36BE-498D-A13D-6BE79137F2BE}" type="datetimeFigureOut">
              <a:rPr lang="pl-PL"/>
              <a:pPr>
                <a:defRPr/>
              </a:pPr>
              <a:t>04.02.2020</a:t>
            </a:fld>
            <a:endParaRPr lang="pl-PL"/>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fld id="{DF7DE56F-3CD7-4AFB-A8F2-B88675A962DA}" type="slidenum">
              <a:rPr lang="pl-PL" altLang="pl-PL"/>
              <a:pPr/>
              <a:t>‹#›</a:t>
            </a:fld>
            <a:endParaRPr lang="pl-PL" altLang="pl-PL"/>
          </a:p>
        </p:txBody>
      </p:sp>
    </p:spTree>
    <p:extLst>
      <p:ext uri="{BB962C8B-B14F-4D97-AF65-F5344CB8AC3E}">
        <p14:creationId xmlns:p14="http://schemas.microsoft.com/office/powerpoint/2010/main" val="42078709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Symbol zastępczy tytułu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pl-PL" altLang="pl-PL" smtClean="0"/>
              <a:t>Kliknij, aby edytować styl</a:t>
            </a:r>
          </a:p>
        </p:txBody>
      </p:sp>
      <p:sp>
        <p:nvSpPr>
          <p:cNvPr id="1027" name="Symbol zastępczy tekstu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pl-PL" altLang="pl-PL" smtClean="0"/>
              <a:t>Kliknij, aby edytować style wzorca tekstu</a:t>
            </a:r>
          </a:p>
          <a:p>
            <a:pPr lvl="1"/>
            <a:r>
              <a:rPr lang="pl-PL" altLang="pl-PL" smtClean="0"/>
              <a:t>Drugi poziom</a:t>
            </a:r>
          </a:p>
          <a:p>
            <a:pPr lvl="2"/>
            <a:r>
              <a:rPr lang="pl-PL" altLang="pl-PL" smtClean="0"/>
              <a:t>Trzeci poziom</a:t>
            </a:r>
          </a:p>
          <a:p>
            <a:pPr lvl="3"/>
            <a:r>
              <a:rPr lang="pl-PL" altLang="pl-PL" smtClean="0"/>
              <a:t>Czwarty poziom</a:t>
            </a:r>
          </a:p>
          <a:p>
            <a:pPr lvl="4"/>
            <a:r>
              <a:rPr lang="pl-PL" altLang="pl-PL" smtClean="0"/>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0ACB13FF-032A-4510-A23E-D7FFAFF3BC8C}" type="datetimeFigureOut">
              <a:rPr lang="pl-PL"/>
              <a:pPr>
                <a:defRPr/>
              </a:pPr>
              <a:t>04.02.2020</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fld id="{229BD88C-1CF9-4E66-9DE5-89FDD3C526DB}" type="slidenum">
              <a:rPr lang="pl-PL" altLang="pl-PL"/>
              <a:pPr/>
              <a:t>‹#›</a:t>
            </a:fld>
            <a:endParaRPr lang="pl-PL" alt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hyperlink" Target="http://portum.um.warszawa.pl/page.php?942" TargetMode="External"/><Relationship Id="rId7"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2.png"/><Relationship Id="rId4" Type="http://schemas.openxmlformats.org/officeDocument/2006/relationships/hyperlink" Target="https://segregujna5.um.warszawa.pl/"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10.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hyperlink" Target="https://woskowijki.pl/o-woskowijkach/"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11.png"/><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12.pn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13.png"/></Relationships>
</file>

<file path=ppt/slides/_rels/slide19.xml.rels><?xml version="1.0" encoding="UTF-8" standalone="yes"?>
<Relationships xmlns="http://schemas.openxmlformats.org/package/2006/relationships"><Relationship Id="rId8" Type="http://schemas.openxmlformats.org/officeDocument/2006/relationships/hyperlink" Target="https://smoglab.pl/ile-plastikowych-smieci-produkuje-czlowiek/" TargetMode="External"/><Relationship Id="rId13" Type="http://schemas.openxmlformats.org/officeDocument/2006/relationships/image" Target="../media/image3.png"/><Relationship Id="rId3" Type="http://schemas.openxmlformats.org/officeDocument/2006/relationships/image" Target="../media/image2.png"/><Relationship Id="rId7" Type="http://schemas.openxmlformats.org/officeDocument/2006/relationships/hyperlink" Target="http://zero-waste.pl/baza-wiedzy/" TargetMode="External"/><Relationship Id="rId12" Type="http://schemas.openxmlformats.org/officeDocument/2006/relationships/hyperlink" Target="https://www.youtube.com/watch?v=uIDMTM1Kink"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6" Type="http://schemas.openxmlformats.org/officeDocument/2006/relationships/hyperlink" Target="https://przekroj.pl/kultura/plastikowy-rozwod-aleksandra-kozlowska" TargetMode="External"/><Relationship Id="rId11" Type="http://schemas.openxmlformats.org/officeDocument/2006/relationships/hyperlink" Target="https://www.youtube.com/watch?v=oCdvhCc23wE" TargetMode="External"/><Relationship Id="rId5" Type="http://schemas.openxmlformats.org/officeDocument/2006/relationships/hyperlink" Target="https://www.youtube.com/watch?v=YNgVXYRHONo" TargetMode="External"/><Relationship Id="rId10" Type="http://schemas.openxmlformats.org/officeDocument/2006/relationships/hyperlink" Target="https://zielonyzagonek.pl/" TargetMode="External"/><Relationship Id="rId4" Type="http://schemas.openxmlformats.org/officeDocument/2006/relationships/hyperlink" Target="https://www.youtube.com/watch?v=nVLu-30qEhY" TargetMode="External"/><Relationship Id="rId9" Type="http://schemas.openxmlformats.org/officeDocument/2006/relationships/hyperlink" Target="http://ekologika.edu.pl/12-sposobow-na-ograniczenie-ilosci-odpadow/"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bip.warszawa.pl/NR/exeres/5BABBC12-B229-4503-B08B-7C6FB070D45F,frameless.ht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hyperlink" Target="mailto:pbochenska@um.warszawa.pl"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hyperlink" Target="https://advances.sciencemag.org/content/3/7/e1700782.full"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https://www.national-geographic.pl/galeria/10-szokujacych-faktow-na-temat-plastiku-do-2050-roku-wszystkie-gatunki-morskich-ptakow-beda-go-jesc/1-jest-wszedzie-w-wodzie"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newsweek.pl/wiedza/zdrowie/jak-nas-truje-plastik-zaburza-rozwoj-mozgu-i-wplywa-na-prace-genow/362xh11"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hyperlink" Target="http://bazekon.icm.edu.pl/bazekon/element/bwmeta1.element.ekon-element-000171532912"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hyperlink" Target="http://br.wszia.edu.pl/zeszyty/pdfs/br43_14klos.pdf"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rostokąt 8"/>
          <p:cNvSpPr/>
          <p:nvPr/>
        </p:nvSpPr>
        <p:spPr>
          <a:xfrm>
            <a:off x="0" y="-27384"/>
            <a:ext cx="9144000" cy="688498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pl-PL"/>
          </a:p>
        </p:txBody>
      </p:sp>
      <p:pic>
        <p:nvPicPr>
          <p:cNvPr id="3" name="Obraz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15816" y="2780928"/>
            <a:ext cx="987351" cy="1124546"/>
          </a:xfrm>
          <a:prstGeom prst="rect">
            <a:avLst/>
          </a:prstGeom>
        </p:spPr>
      </p:pic>
      <p:sp>
        <p:nvSpPr>
          <p:cNvPr id="8" name="Tytuł 1"/>
          <p:cNvSpPr txBox="1">
            <a:spLocks/>
          </p:cNvSpPr>
          <p:nvPr/>
        </p:nvSpPr>
        <p:spPr bwMode="auto">
          <a:xfrm>
            <a:off x="3995936" y="2824163"/>
            <a:ext cx="2592288" cy="1081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lnSpc>
                <a:spcPct val="80000"/>
              </a:lnSpc>
              <a:spcBef>
                <a:spcPts val="0"/>
              </a:spcBef>
              <a:buNone/>
            </a:pPr>
            <a:r>
              <a:rPr lang="pl-PL" sz="3600" b="1" dirty="0" smtClean="0">
                <a:solidFill>
                  <a:schemeClr val="bg1"/>
                </a:solidFill>
              </a:rPr>
              <a:t>Stolica bez</a:t>
            </a:r>
          </a:p>
          <a:p>
            <a:pPr algn="ctr">
              <a:lnSpc>
                <a:spcPct val="80000"/>
              </a:lnSpc>
              <a:spcBef>
                <a:spcPts val="0"/>
              </a:spcBef>
              <a:buNone/>
            </a:pPr>
            <a:r>
              <a:rPr lang="pl-PL" sz="4000" b="1" dirty="0" smtClean="0">
                <a:solidFill>
                  <a:schemeClr val="bg1"/>
                </a:solidFill>
              </a:rPr>
              <a:t>PLASTIKU</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ytuł 1"/>
          <p:cNvSpPr>
            <a:spLocks noGrp="1"/>
          </p:cNvSpPr>
          <p:nvPr>
            <p:ph type="ctrTitle"/>
          </p:nvPr>
        </p:nvSpPr>
        <p:spPr>
          <a:xfrm>
            <a:off x="3611731" y="3429000"/>
            <a:ext cx="4896544" cy="648072"/>
          </a:xfrm>
        </p:spPr>
        <p:txBody>
          <a:bodyPr/>
          <a:lstStyle/>
          <a:p>
            <a:pPr algn="l" eaLnBrk="1" hangingPunct="1"/>
            <a:r>
              <a:rPr lang="pl-PL" altLang="pl-PL" sz="1800" dirty="0">
                <a:solidFill>
                  <a:srgbClr val="00B0F0"/>
                </a:solidFill>
              </a:rPr>
              <a:t/>
            </a:r>
            <a:br>
              <a:rPr lang="pl-PL" altLang="pl-PL" sz="1800" dirty="0">
                <a:solidFill>
                  <a:srgbClr val="00B0F0"/>
                </a:solidFill>
              </a:rPr>
            </a:br>
            <a:r>
              <a:rPr lang="pl-PL" altLang="pl-PL" sz="1800" dirty="0">
                <a:solidFill>
                  <a:srgbClr val="00B0F0"/>
                </a:solidFill>
              </a:rPr>
              <a:t/>
            </a:r>
            <a:br>
              <a:rPr lang="pl-PL" altLang="pl-PL" sz="1800" dirty="0">
                <a:solidFill>
                  <a:srgbClr val="00B0F0"/>
                </a:solidFill>
              </a:rPr>
            </a:br>
            <a:r>
              <a:rPr lang="pl-PL" altLang="pl-PL" sz="1800" dirty="0">
                <a:solidFill>
                  <a:srgbClr val="00B0F0"/>
                </a:solidFill>
              </a:rPr>
              <a:t>Zrezygnuj  z plastikowych, jednorazowych słomek, łyżeczek, mieszadełek </a:t>
            </a:r>
            <a:r>
              <a:rPr lang="pl-PL" altLang="pl-PL" sz="1800" dirty="0" smtClean="0">
                <a:solidFill>
                  <a:srgbClr val="00B0F0"/>
                </a:solidFill>
              </a:rPr>
              <a:t>lub zastąp </a:t>
            </a:r>
            <a:r>
              <a:rPr lang="pl-PL" altLang="pl-PL" sz="1800" dirty="0">
                <a:solidFill>
                  <a:srgbClr val="00B0F0"/>
                </a:solidFill>
              </a:rPr>
              <a:t>je przedmiotami wielokrotnego użytku </a:t>
            </a:r>
            <a:r>
              <a:rPr lang="pl-PL" altLang="pl-PL" sz="1800" dirty="0" smtClean="0">
                <a:solidFill>
                  <a:srgbClr val="00B0F0"/>
                </a:solidFill>
              </a:rPr>
              <a:t>(</a:t>
            </a:r>
            <a:r>
              <a:rPr lang="pl-PL" altLang="pl-PL" sz="1800" dirty="0">
                <a:solidFill>
                  <a:srgbClr val="00B0F0"/>
                </a:solidFill>
              </a:rPr>
              <a:t>np. stalowymi</a:t>
            </a:r>
            <a:r>
              <a:rPr lang="pl-PL" altLang="pl-PL" sz="1800" dirty="0" smtClean="0">
                <a:solidFill>
                  <a:srgbClr val="00B0F0"/>
                </a:solidFill>
              </a:rPr>
              <a:t>), albo jednorazowymi, </a:t>
            </a:r>
            <a:r>
              <a:rPr lang="pl-PL" altLang="pl-PL" sz="1800" dirty="0">
                <a:solidFill>
                  <a:srgbClr val="00B0F0"/>
                </a:solidFill>
              </a:rPr>
              <a:t>z materiałów biodegradowalnych </a:t>
            </a:r>
            <a:r>
              <a:rPr lang="pl-PL" altLang="pl-PL" sz="1800" dirty="0" smtClean="0">
                <a:solidFill>
                  <a:srgbClr val="00B0F0"/>
                </a:solidFill>
              </a:rPr>
              <a:t>(np</a:t>
            </a:r>
            <a:r>
              <a:rPr lang="pl-PL" altLang="pl-PL" sz="1800" dirty="0">
                <a:solidFill>
                  <a:srgbClr val="00B0F0"/>
                </a:solidFill>
              </a:rPr>
              <a:t>. drewnianymi, bambusowymi, ze słomy).</a:t>
            </a:r>
            <a:r>
              <a:rPr lang="pl-PL" altLang="pl-PL" sz="1800" dirty="0"/>
              <a:t/>
            </a:r>
            <a:br>
              <a:rPr lang="pl-PL" altLang="pl-PL" sz="1800" dirty="0"/>
            </a:br>
            <a:r>
              <a:rPr lang="pl-PL" altLang="pl-PL" sz="1800" dirty="0"/>
              <a:t/>
            </a:r>
            <a:br>
              <a:rPr lang="pl-PL" altLang="pl-PL" sz="1800" dirty="0"/>
            </a:br>
            <a:endParaRPr lang="pl-PL" altLang="pl-PL" sz="1800" dirty="0" smtClean="0">
              <a:solidFill>
                <a:srgbClr val="002060"/>
              </a:solidFill>
              <a:latin typeface="+mn-lt"/>
              <a:ea typeface="Arial Unicode MS" panose="020B0604020202020204" pitchFamily="34" charset="-128"/>
              <a:cs typeface="Calibri" panose="020F0502020204030204" pitchFamily="34" charset="0"/>
            </a:endParaRPr>
          </a:p>
        </p:txBody>
      </p:sp>
      <p:sp>
        <p:nvSpPr>
          <p:cNvPr id="9" name="Prostokąt 8"/>
          <p:cNvSpPr/>
          <p:nvPr/>
        </p:nvSpPr>
        <p:spPr>
          <a:xfrm>
            <a:off x="0" y="6337300"/>
            <a:ext cx="9144000" cy="54768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pl-PL"/>
          </a:p>
        </p:txBody>
      </p:sp>
      <p:sp>
        <p:nvSpPr>
          <p:cNvPr id="11" name="Prostokąt 2"/>
          <p:cNvSpPr>
            <a:spLocks noChangeArrowheads="1"/>
          </p:cNvSpPr>
          <p:nvPr/>
        </p:nvSpPr>
        <p:spPr bwMode="auto">
          <a:xfrm>
            <a:off x="152400" y="5757863"/>
            <a:ext cx="859631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a:spcBef>
                <a:spcPct val="0"/>
              </a:spcBef>
              <a:buFont typeface="Arial" panose="020B0604020202020204" pitchFamily="34" charset="0"/>
              <a:buNone/>
              <a:defRPr/>
            </a:pPr>
            <a:endParaRPr lang="pl-PL" sz="1200" dirty="0"/>
          </a:p>
          <a:p>
            <a:pPr algn="just">
              <a:spcBef>
                <a:spcPct val="0"/>
              </a:spcBef>
              <a:buFontTx/>
              <a:buNone/>
              <a:defRPr/>
            </a:pPr>
            <a:r>
              <a:rPr lang="pl-PL" altLang="pl-PL" sz="1200" dirty="0" smtClean="0">
                <a:latin typeface="+mn-lt"/>
              </a:rPr>
              <a:t>   </a:t>
            </a:r>
          </a:p>
        </p:txBody>
      </p:sp>
      <p:sp>
        <p:nvSpPr>
          <p:cNvPr id="12" name="Podtytuł 4"/>
          <p:cNvSpPr txBox="1">
            <a:spLocks/>
          </p:cNvSpPr>
          <p:nvPr/>
        </p:nvSpPr>
        <p:spPr bwMode="auto">
          <a:xfrm>
            <a:off x="3635896" y="6467326"/>
            <a:ext cx="2952328" cy="2876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buFontTx/>
              <a:buNone/>
              <a:defRPr/>
            </a:pPr>
            <a:r>
              <a:rPr lang="pl-PL" altLang="pl-PL" sz="800" b="1" dirty="0" smtClean="0">
                <a:solidFill>
                  <a:schemeClr val="bg1"/>
                </a:solidFill>
                <a:latin typeface="+mn-lt"/>
                <a:ea typeface="Arial Unicode MS" pitchFamily="34" charset="-128"/>
                <a:cs typeface="Calibri" panose="020F0502020204030204" pitchFamily="34" charset="0"/>
              </a:rPr>
              <a:t>m.st. Warszawa | Biuro Ochrony Powietrza i Polityki Klimatycznej</a:t>
            </a:r>
            <a:endParaRPr lang="pl-PL" altLang="pl-PL" sz="800" dirty="0" smtClean="0">
              <a:solidFill>
                <a:schemeClr val="bg1"/>
              </a:solidFill>
              <a:latin typeface="+mn-lt"/>
              <a:ea typeface="Arial Unicode MS" pitchFamily="34" charset="-128"/>
              <a:cs typeface="Calibri" panose="020F0502020204030204" pitchFamily="34" charset="0"/>
            </a:endParaRPr>
          </a:p>
        </p:txBody>
      </p:sp>
      <p:sp>
        <p:nvSpPr>
          <p:cNvPr id="14" name="Tytuł 1"/>
          <p:cNvSpPr txBox="1">
            <a:spLocks/>
          </p:cNvSpPr>
          <p:nvPr/>
        </p:nvSpPr>
        <p:spPr bwMode="auto">
          <a:xfrm>
            <a:off x="1613086" y="692696"/>
            <a:ext cx="5917828" cy="1081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lnSpc>
                <a:spcPct val="80000"/>
              </a:lnSpc>
              <a:spcBef>
                <a:spcPts val="0"/>
              </a:spcBef>
              <a:buNone/>
            </a:pPr>
            <a:r>
              <a:rPr lang="pl-PL" sz="3600" b="1" dirty="0" smtClean="0">
                <a:solidFill>
                  <a:srgbClr val="00B0F0"/>
                </a:solidFill>
              </a:rPr>
              <a:t>Rozpad </a:t>
            </a:r>
            <a:r>
              <a:rPr lang="pl-PL" sz="3600" b="1" dirty="0">
                <a:solidFill>
                  <a:srgbClr val="00B0F0"/>
                </a:solidFill>
              </a:rPr>
              <a:t>słomki do picia trwa 100-500 lat!</a:t>
            </a:r>
            <a:endParaRPr lang="pl-PL" sz="3600" b="1" dirty="0" smtClean="0">
              <a:solidFill>
                <a:srgbClr val="00B0F0"/>
              </a:solidFill>
            </a:endParaRPr>
          </a:p>
        </p:txBody>
      </p:sp>
      <p:pic>
        <p:nvPicPr>
          <p:cNvPr id="15" name="Obraz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347864" y="6440012"/>
            <a:ext cx="276526" cy="314950"/>
          </a:xfrm>
          <a:prstGeom prst="rect">
            <a:avLst/>
          </a:prstGeom>
        </p:spPr>
      </p:pic>
      <p:pic>
        <p:nvPicPr>
          <p:cNvPr id="2" name="Obraz 1"/>
          <p:cNvPicPr>
            <a:picLocks noChangeAspect="1"/>
          </p:cNvPicPr>
          <p:nvPr/>
        </p:nvPicPr>
        <p:blipFill>
          <a:blip r:embed="rId4"/>
          <a:stretch>
            <a:fillRect/>
          </a:stretch>
        </p:blipFill>
        <p:spPr>
          <a:xfrm>
            <a:off x="1119387" y="2481996"/>
            <a:ext cx="2334767" cy="2326055"/>
          </a:xfrm>
          <a:prstGeom prst="rect">
            <a:avLst/>
          </a:prstGeom>
        </p:spPr>
      </p:pic>
      <p:pic>
        <p:nvPicPr>
          <p:cNvPr id="10" name="Obraz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8390" y="55726"/>
            <a:ext cx="1558233" cy="1556792"/>
          </a:xfrm>
          <a:prstGeom prst="rect">
            <a:avLst/>
          </a:prstGeom>
        </p:spPr>
      </p:pic>
    </p:spTree>
    <p:extLst>
      <p:ext uri="{BB962C8B-B14F-4D97-AF65-F5344CB8AC3E}">
        <p14:creationId xmlns:p14="http://schemas.microsoft.com/office/powerpoint/2010/main" val="10304289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ytuł 1"/>
          <p:cNvSpPr>
            <a:spLocks noGrp="1"/>
          </p:cNvSpPr>
          <p:nvPr>
            <p:ph type="ctrTitle"/>
          </p:nvPr>
        </p:nvSpPr>
        <p:spPr>
          <a:xfrm>
            <a:off x="2915816" y="1124744"/>
            <a:ext cx="5951099" cy="5027236"/>
          </a:xfrm>
        </p:spPr>
        <p:txBody>
          <a:bodyPr/>
          <a:lstStyle/>
          <a:p>
            <a:pPr algn="l">
              <a:spcBef>
                <a:spcPts val="600"/>
              </a:spcBef>
              <a:spcAft>
                <a:spcPts val="600"/>
              </a:spcAft>
            </a:pPr>
            <a:r>
              <a:rPr lang="pl-PL" sz="1800" b="1" dirty="0" smtClean="0">
                <a:solidFill>
                  <a:srgbClr val="00B0F0"/>
                </a:solidFill>
              </a:rPr>
              <a:t/>
            </a:r>
            <a:br>
              <a:rPr lang="pl-PL" sz="1800" b="1" dirty="0" smtClean="0">
                <a:solidFill>
                  <a:srgbClr val="00B0F0"/>
                </a:solidFill>
              </a:rPr>
            </a:br>
            <a:r>
              <a:rPr lang="pl-PL" sz="1800" b="1" dirty="0" smtClean="0">
                <a:solidFill>
                  <a:srgbClr val="00B0F0"/>
                </a:solidFill>
              </a:rPr>
              <a:t/>
            </a:r>
            <a:br>
              <a:rPr lang="pl-PL" sz="1800" b="1" dirty="0" smtClean="0">
                <a:solidFill>
                  <a:srgbClr val="00B0F0"/>
                </a:solidFill>
              </a:rPr>
            </a:br>
            <a:r>
              <a:rPr lang="pl-PL" sz="1800" dirty="0">
                <a:solidFill>
                  <a:srgbClr val="00B0F0"/>
                </a:solidFill>
              </a:rPr>
              <a:t>Zaopatruj uczestników imprez masowych w wodę pitną </a:t>
            </a:r>
            <a:r>
              <a:rPr lang="pl-PL" sz="1800" dirty="0" smtClean="0">
                <a:solidFill>
                  <a:srgbClr val="00B0F0"/>
                </a:solidFill>
              </a:rPr>
              <a:t>ze źródełek/poidełek/beczkowozów z </a:t>
            </a:r>
            <a:r>
              <a:rPr lang="pl-PL" sz="1800" dirty="0">
                <a:solidFill>
                  <a:srgbClr val="00B0F0"/>
                </a:solidFill>
              </a:rPr>
              <a:t>miejskiego wodociągu </a:t>
            </a:r>
            <a:r>
              <a:rPr lang="pl-PL" sz="1800" dirty="0" smtClean="0">
                <a:solidFill>
                  <a:srgbClr val="00B0F0"/>
                </a:solidFill>
              </a:rPr>
              <a:t>lub </a:t>
            </a:r>
            <a:r>
              <a:rPr lang="pl-PL" sz="1800" dirty="0">
                <a:solidFill>
                  <a:srgbClr val="00B0F0"/>
                </a:solidFill>
              </a:rPr>
              <a:t>z dystrybutorów </a:t>
            </a:r>
            <a:r>
              <a:rPr lang="pl-PL" sz="1800" dirty="0" smtClean="0">
                <a:solidFill>
                  <a:srgbClr val="00B0F0"/>
                </a:solidFill>
              </a:rPr>
              <a:t>wody mineralnej/źródlanej. </a:t>
            </a:r>
            <a:br>
              <a:rPr lang="pl-PL" sz="1800" dirty="0" smtClean="0">
                <a:solidFill>
                  <a:srgbClr val="00B0F0"/>
                </a:solidFill>
              </a:rPr>
            </a:br>
            <a:r>
              <a:rPr lang="pl-PL" sz="1800" dirty="0">
                <a:solidFill>
                  <a:srgbClr val="00B0F0"/>
                </a:solidFill>
              </a:rPr>
              <a:t/>
            </a:r>
            <a:br>
              <a:rPr lang="pl-PL" sz="1800" dirty="0">
                <a:solidFill>
                  <a:srgbClr val="00B0F0"/>
                </a:solidFill>
              </a:rPr>
            </a:br>
            <a:r>
              <a:rPr lang="pl-PL" sz="1800" dirty="0" smtClean="0">
                <a:solidFill>
                  <a:srgbClr val="00B0F0"/>
                </a:solidFill>
              </a:rPr>
              <a:t>W</a:t>
            </a:r>
            <a:r>
              <a:rPr lang="pl-PL" sz="1800" dirty="0">
                <a:solidFill>
                  <a:srgbClr val="00B0F0"/>
                </a:solidFill>
              </a:rPr>
              <a:t>ykorzystuj </a:t>
            </a:r>
            <a:r>
              <a:rPr lang="pl-PL" sz="1800" dirty="0" smtClean="0">
                <a:solidFill>
                  <a:srgbClr val="00B0F0"/>
                </a:solidFill>
              </a:rPr>
              <a:t>naczynia/sztućce </a:t>
            </a:r>
            <a:r>
              <a:rPr lang="pl-PL" sz="1800" dirty="0" smtClean="0">
                <a:solidFill>
                  <a:srgbClr val="00B0F0"/>
                </a:solidFill>
              </a:rPr>
              <a:t>wielokrotnego </a:t>
            </a:r>
            <a:r>
              <a:rPr lang="pl-PL" sz="1800" dirty="0" smtClean="0">
                <a:solidFill>
                  <a:srgbClr val="00B0F0"/>
                </a:solidFill>
              </a:rPr>
              <a:t>użytku. </a:t>
            </a:r>
            <a:br>
              <a:rPr lang="pl-PL" sz="1800" dirty="0" smtClean="0">
                <a:solidFill>
                  <a:srgbClr val="00B0F0"/>
                </a:solidFill>
              </a:rPr>
            </a:br>
            <a:r>
              <a:rPr lang="pl-PL" sz="1800" dirty="0" smtClean="0">
                <a:solidFill>
                  <a:srgbClr val="00B0F0"/>
                </a:solidFill>
              </a:rPr>
              <a:t> </a:t>
            </a:r>
            <a:br>
              <a:rPr lang="pl-PL" sz="1800" dirty="0" smtClean="0">
                <a:solidFill>
                  <a:srgbClr val="00B0F0"/>
                </a:solidFill>
              </a:rPr>
            </a:br>
            <a:r>
              <a:rPr lang="pl-PL" sz="1800" dirty="0" smtClean="0">
                <a:solidFill>
                  <a:srgbClr val="00B0F0"/>
                </a:solidFill>
              </a:rPr>
              <a:t>Wypróbuj metodę z ponownym wykorzystaniem naczyń </a:t>
            </a:r>
            <a:r>
              <a:rPr lang="pl-PL" sz="1800" dirty="0">
                <a:solidFill>
                  <a:srgbClr val="00B0F0"/>
                </a:solidFill>
              </a:rPr>
              <a:t>wielokrotnego </a:t>
            </a:r>
            <a:r>
              <a:rPr lang="pl-PL" sz="1800" dirty="0" smtClean="0">
                <a:solidFill>
                  <a:srgbClr val="00B0F0"/>
                </a:solidFill>
              </a:rPr>
              <a:t>użytku - dostępnych </a:t>
            </a:r>
            <a:r>
              <a:rPr lang="pl-PL" sz="1800" dirty="0">
                <a:solidFill>
                  <a:srgbClr val="00B0F0"/>
                </a:solidFill>
              </a:rPr>
              <a:t>po wpłaceniu kaucji (mycie naczyń i ponowne </a:t>
            </a:r>
            <a:r>
              <a:rPr lang="pl-PL" sz="1800" dirty="0" smtClean="0">
                <a:solidFill>
                  <a:srgbClr val="00B0F0"/>
                </a:solidFill>
              </a:rPr>
              <a:t>wykorzystanie).</a:t>
            </a:r>
            <a:br>
              <a:rPr lang="pl-PL" sz="1800" dirty="0" smtClean="0">
                <a:solidFill>
                  <a:srgbClr val="00B0F0"/>
                </a:solidFill>
              </a:rPr>
            </a:br>
            <a:r>
              <a:rPr lang="pl-PL" sz="1800" dirty="0" smtClean="0">
                <a:solidFill>
                  <a:srgbClr val="00B0F0"/>
                </a:solidFill>
              </a:rPr>
              <a:t/>
            </a:r>
            <a:br>
              <a:rPr lang="pl-PL" sz="1800" dirty="0" smtClean="0">
                <a:solidFill>
                  <a:srgbClr val="00B0F0"/>
                </a:solidFill>
              </a:rPr>
            </a:br>
            <a:r>
              <a:rPr lang="pl-PL" sz="1800" dirty="0" smtClean="0">
                <a:solidFill>
                  <a:srgbClr val="00B0F0"/>
                </a:solidFill>
              </a:rPr>
              <a:t>W </a:t>
            </a:r>
            <a:r>
              <a:rPr lang="pl-PL" sz="1800" dirty="0">
                <a:solidFill>
                  <a:srgbClr val="00B0F0"/>
                </a:solidFill>
              </a:rPr>
              <a:t>przypadku braku możliwości korzystania z naczyń </a:t>
            </a:r>
            <a:r>
              <a:rPr lang="pl-PL" sz="1800" dirty="0" smtClean="0">
                <a:solidFill>
                  <a:srgbClr val="00B0F0"/>
                </a:solidFill>
              </a:rPr>
              <a:t>wielokrotnego </a:t>
            </a:r>
            <a:r>
              <a:rPr lang="pl-PL" sz="1800" dirty="0" smtClean="0">
                <a:solidFill>
                  <a:srgbClr val="00B0F0"/>
                </a:solidFill>
              </a:rPr>
              <a:t>użytku, wykorzystuj biodegradowalne naczynia jednorazowe (</a:t>
            </a:r>
            <a:r>
              <a:rPr lang="pl-PL" sz="1800" dirty="0">
                <a:solidFill>
                  <a:srgbClr val="00B0F0"/>
                </a:solidFill>
              </a:rPr>
              <a:t>np. z papieru, skrobi kukurydzianej, trzciny cukrowej, </a:t>
            </a:r>
            <a:r>
              <a:rPr lang="pl-PL" sz="1800" dirty="0" smtClean="0">
                <a:solidFill>
                  <a:srgbClr val="00B0F0"/>
                </a:solidFill>
              </a:rPr>
              <a:t>otrębów </a:t>
            </a:r>
            <a:r>
              <a:rPr lang="pl-PL" sz="1800" dirty="0">
                <a:solidFill>
                  <a:srgbClr val="00B0F0"/>
                </a:solidFill>
              </a:rPr>
              <a:t>pszennych, </a:t>
            </a:r>
            <a:r>
              <a:rPr lang="pl-PL" sz="1800" dirty="0" smtClean="0">
                <a:solidFill>
                  <a:srgbClr val="00B0F0"/>
                </a:solidFill>
              </a:rPr>
              <a:t>tykwy, </a:t>
            </a:r>
            <a:r>
              <a:rPr lang="pl-PL" sz="1800" dirty="0">
                <a:solidFill>
                  <a:srgbClr val="00B0F0"/>
                </a:solidFill>
              </a:rPr>
              <a:t>liści </a:t>
            </a:r>
            <a:r>
              <a:rPr lang="pl-PL" sz="1800" dirty="0" smtClean="0">
                <a:solidFill>
                  <a:srgbClr val="00B0F0"/>
                </a:solidFill>
              </a:rPr>
              <a:t>palmowych, słomy), z </a:t>
            </a:r>
            <a:r>
              <a:rPr lang="pl-PL" sz="1800" dirty="0">
                <a:solidFill>
                  <a:srgbClr val="00B0F0"/>
                </a:solidFill>
              </a:rPr>
              <a:t>możliwością selektywnego </a:t>
            </a:r>
            <a:r>
              <a:rPr lang="pl-PL" sz="1800" dirty="0" smtClean="0">
                <a:solidFill>
                  <a:srgbClr val="00B0F0"/>
                </a:solidFill>
              </a:rPr>
              <a:t>zagospodarowania </a:t>
            </a:r>
            <a:r>
              <a:rPr lang="pl-PL" sz="1800" dirty="0">
                <a:solidFill>
                  <a:srgbClr val="00B0F0"/>
                </a:solidFill>
              </a:rPr>
              <a:t>powstałych </a:t>
            </a:r>
            <a:r>
              <a:rPr lang="pl-PL" sz="1800" dirty="0" smtClean="0">
                <a:solidFill>
                  <a:srgbClr val="00B0F0"/>
                </a:solidFill>
              </a:rPr>
              <a:t>odpadów oraz możliwością ich kompostowania, zgodnie ze wskazówkami producenta.</a:t>
            </a:r>
            <a:r>
              <a:rPr lang="pl-PL" sz="1800" dirty="0">
                <a:solidFill>
                  <a:srgbClr val="00B0F0"/>
                </a:solidFill>
              </a:rPr>
              <a:t/>
            </a:r>
            <a:br>
              <a:rPr lang="pl-PL" sz="1800" dirty="0">
                <a:solidFill>
                  <a:srgbClr val="00B0F0"/>
                </a:solidFill>
              </a:rPr>
            </a:br>
            <a:r>
              <a:rPr lang="pl-PL" sz="1800" dirty="0">
                <a:solidFill>
                  <a:srgbClr val="00B0F0"/>
                </a:solidFill>
              </a:rPr>
              <a:t/>
            </a:r>
            <a:br>
              <a:rPr lang="pl-PL" sz="1800" dirty="0">
                <a:solidFill>
                  <a:srgbClr val="00B0F0"/>
                </a:solidFill>
              </a:rPr>
            </a:br>
            <a:r>
              <a:rPr lang="pl-PL" sz="1800" dirty="0" smtClean="0">
                <a:solidFill>
                  <a:srgbClr val="00B0F0"/>
                </a:solidFill>
              </a:rPr>
              <a:t>Określ </a:t>
            </a:r>
            <a:r>
              <a:rPr lang="pl-PL" sz="1800" dirty="0">
                <a:solidFill>
                  <a:srgbClr val="00B0F0"/>
                </a:solidFill>
              </a:rPr>
              <a:t>przy zamawianiu wytyczne dla firm </a:t>
            </a:r>
            <a:r>
              <a:rPr lang="pl-PL" sz="1800" dirty="0" smtClean="0">
                <a:solidFill>
                  <a:srgbClr val="00B0F0"/>
                </a:solidFill>
              </a:rPr>
              <a:t>cateringowych                   i dostawców dot</a:t>
            </a:r>
            <a:r>
              <a:rPr lang="pl-PL" sz="1800" dirty="0">
                <a:solidFill>
                  <a:srgbClr val="00B0F0"/>
                </a:solidFill>
              </a:rPr>
              <a:t>. rodzaju naczyń </a:t>
            </a:r>
            <a:r>
              <a:rPr lang="pl-PL" sz="1800" dirty="0" smtClean="0">
                <a:solidFill>
                  <a:srgbClr val="00B0F0"/>
                </a:solidFill>
              </a:rPr>
              <a:t>w jakich </a:t>
            </a:r>
            <a:r>
              <a:rPr lang="pl-PL" sz="1800" dirty="0">
                <a:solidFill>
                  <a:srgbClr val="00B0F0"/>
                </a:solidFill>
              </a:rPr>
              <a:t>mają być serwowane napoje i posiłki</a:t>
            </a:r>
            <a:r>
              <a:rPr lang="pl-PL" sz="1800" dirty="0" smtClean="0">
                <a:solidFill>
                  <a:srgbClr val="00B0F0"/>
                </a:solidFill>
              </a:rPr>
              <a:t>.</a:t>
            </a:r>
            <a:r>
              <a:rPr lang="pl-PL" sz="1800" b="1" dirty="0">
                <a:solidFill>
                  <a:srgbClr val="00B0F0"/>
                </a:solidFill>
              </a:rPr>
              <a:t/>
            </a:r>
            <a:br>
              <a:rPr lang="pl-PL" sz="1800" b="1" dirty="0">
                <a:solidFill>
                  <a:srgbClr val="00B0F0"/>
                </a:solidFill>
              </a:rPr>
            </a:br>
            <a:r>
              <a:rPr lang="pl-PL" sz="1800" dirty="0" smtClean="0">
                <a:solidFill>
                  <a:srgbClr val="00B0F0"/>
                </a:solidFill>
              </a:rPr>
              <a:t/>
            </a:r>
            <a:br>
              <a:rPr lang="pl-PL" sz="1800" dirty="0" smtClean="0">
                <a:solidFill>
                  <a:srgbClr val="00B0F0"/>
                </a:solidFill>
              </a:rPr>
            </a:br>
            <a:r>
              <a:rPr lang="pl-PL" sz="1800" i="1" dirty="0" smtClean="0">
                <a:solidFill>
                  <a:srgbClr val="00B0F0"/>
                </a:solidFill>
              </a:rPr>
              <a:t/>
            </a:r>
            <a:br>
              <a:rPr lang="pl-PL" sz="1800" i="1" dirty="0" smtClean="0">
                <a:solidFill>
                  <a:srgbClr val="00B0F0"/>
                </a:solidFill>
              </a:rPr>
            </a:br>
            <a:r>
              <a:rPr lang="pl-PL" sz="1800" b="1" i="1" dirty="0">
                <a:solidFill>
                  <a:srgbClr val="00B0F0"/>
                </a:solidFill>
              </a:rPr>
              <a:t/>
            </a:r>
            <a:br>
              <a:rPr lang="pl-PL" sz="1800" b="1" i="1" dirty="0">
                <a:solidFill>
                  <a:srgbClr val="00B0F0"/>
                </a:solidFill>
              </a:rPr>
            </a:br>
            <a:r>
              <a:rPr lang="pl-PL" sz="1800" dirty="0">
                <a:solidFill>
                  <a:srgbClr val="00B0F0"/>
                </a:solidFill>
              </a:rPr>
              <a:t/>
            </a:r>
            <a:br>
              <a:rPr lang="pl-PL" sz="1800" dirty="0">
                <a:solidFill>
                  <a:srgbClr val="00B0F0"/>
                </a:solidFill>
              </a:rPr>
            </a:br>
            <a:endParaRPr lang="pl-PL" altLang="pl-PL" sz="1800" b="1" dirty="0" smtClean="0">
              <a:solidFill>
                <a:srgbClr val="00B0F0"/>
              </a:solidFill>
              <a:ea typeface="Arial Unicode MS" panose="020B0604020202020204" pitchFamily="34" charset="-128"/>
              <a:cs typeface="Calibri" panose="020F0502020204030204" pitchFamily="34" charset="0"/>
            </a:endParaRPr>
          </a:p>
        </p:txBody>
      </p:sp>
      <p:sp>
        <p:nvSpPr>
          <p:cNvPr id="9" name="Prostokąt 8"/>
          <p:cNvSpPr/>
          <p:nvPr/>
        </p:nvSpPr>
        <p:spPr>
          <a:xfrm>
            <a:off x="0" y="6337300"/>
            <a:ext cx="9144000" cy="54768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pl-PL"/>
          </a:p>
        </p:txBody>
      </p:sp>
      <p:sp>
        <p:nvSpPr>
          <p:cNvPr id="10" name="Podtytuł 4"/>
          <p:cNvSpPr txBox="1">
            <a:spLocks/>
          </p:cNvSpPr>
          <p:nvPr/>
        </p:nvSpPr>
        <p:spPr bwMode="auto">
          <a:xfrm>
            <a:off x="3635896" y="6467326"/>
            <a:ext cx="2952328" cy="2876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buFontTx/>
              <a:buNone/>
              <a:defRPr/>
            </a:pPr>
            <a:r>
              <a:rPr lang="pl-PL" altLang="pl-PL" sz="800" b="1" dirty="0" smtClean="0">
                <a:solidFill>
                  <a:schemeClr val="bg1"/>
                </a:solidFill>
                <a:latin typeface="+mn-lt"/>
                <a:ea typeface="Arial Unicode MS" pitchFamily="34" charset="-128"/>
                <a:cs typeface="Calibri" panose="020F0502020204030204" pitchFamily="34" charset="0"/>
              </a:rPr>
              <a:t>m.st. Warszawa | Biuro Ochrony Powietrza i Polityki Klimatycznej</a:t>
            </a:r>
            <a:endParaRPr lang="pl-PL" altLang="pl-PL" sz="800" dirty="0" smtClean="0">
              <a:solidFill>
                <a:schemeClr val="bg1"/>
              </a:solidFill>
              <a:latin typeface="+mn-lt"/>
              <a:ea typeface="Arial Unicode MS" pitchFamily="34" charset="-128"/>
              <a:cs typeface="Calibri" panose="020F0502020204030204" pitchFamily="34" charset="0"/>
            </a:endParaRPr>
          </a:p>
        </p:txBody>
      </p:sp>
      <p:sp>
        <p:nvSpPr>
          <p:cNvPr id="6" name="Tytuł 1"/>
          <p:cNvSpPr txBox="1">
            <a:spLocks/>
          </p:cNvSpPr>
          <p:nvPr/>
        </p:nvSpPr>
        <p:spPr bwMode="auto">
          <a:xfrm>
            <a:off x="179512" y="2636912"/>
            <a:ext cx="2664296" cy="1081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lnSpc>
                <a:spcPct val="80000"/>
              </a:lnSpc>
              <a:spcBef>
                <a:spcPts val="0"/>
              </a:spcBef>
              <a:buNone/>
            </a:pPr>
            <a:r>
              <a:rPr lang="pl-PL" b="1" dirty="0">
                <a:solidFill>
                  <a:srgbClr val="00B0F0"/>
                </a:solidFill>
              </a:rPr>
              <a:t>Imprezy </a:t>
            </a:r>
            <a:r>
              <a:rPr lang="pl-PL" b="1" dirty="0" smtClean="0">
                <a:solidFill>
                  <a:srgbClr val="00B0F0"/>
                </a:solidFill>
              </a:rPr>
              <a:t>masowe</a:t>
            </a:r>
          </a:p>
          <a:p>
            <a:pPr algn="ctr">
              <a:lnSpc>
                <a:spcPct val="80000"/>
              </a:lnSpc>
              <a:spcBef>
                <a:spcPts val="0"/>
              </a:spcBef>
              <a:buNone/>
            </a:pPr>
            <a:r>
              <a:rPr lang="pl-PL" b="1" dirty="0">
                <a:solidFill>
                  <a:srgbClr val="00B0F0"/>
                </a:solidFill>
              </a:rPr>
              <a:t>b</a:t>
            </a:r>
            <a:r>
              <a:rPr lang="pl-PL" b="1" dirty="0" smtClean="0">
                <a:solidFill>
                  <a:srgbClr val="00B0F0"/>
                </a:solidFill>
              </a:rPr>
              <a:t>ez PLASTIKU</a:t>
            </a:r>
          </a:p>
        </p:txBody>
      </p:sp>
      <p:pic>
        <p:nvPicPr>
          <p:cNvPr id="7" name="Obraz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347864" y="6440012"/>
            <a:ext cx="276526" cy="314950"/>
          </a:xfrm>
          <a:prstGeom prst="rect">
            <a:avLst/>
          </a:prstGeom>
        </p:spPr>
      </p:pic>
      <p:pic>
        <p:nvPicPr>
          <p:cNvPr id="8" name="Obraz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504" y="41499"/>
            <a:ext cx="1558233" cy="1556792"/>
          </a:xfrm>
          <a:prstGeom prst="rect">
            <a:avLst/>
          </a:prstGeom>
        </p:spPr>
      </p:pic>
    </p:spTree>
    <p:extLst>
      <p:ext uri="{BB962C8B-B14F-4D97-AF65-F5344CB8AC3E}">
        <p14:creationId xmlns:p14="http://schemas.microsoft.com/office/powerpoint/2010/main" val="1536867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ytuł 1"/>
          <p:cNvSpPr>
            <a:spLocks noGrp="1"/>
          </p:cNvSpPr>
          <p:nvPr>
            <p:ph type="ctrTitle"/>
          </p:nvPr>
        </p:nvSpPr>
        <p:spPr>
          <a:xfrm>
            <a:off x="2844465" y="1052736"/>
            <a:ext cx="6048672" cy="5027236"/>
          </a:xfrm>
        </p:spPr>
        <p:txBody>
          <a:bodyPr/>
          <a:lstStyle/>
          <a:p>
            <a:pPr algn="l"/>
            <a:r>
              <a:rPr lang="pl-PL" sz="1800" b="1" dirty="0" smtClean="0">
                <a:solidFill>
                  <a:srgbClr val="00B0F0"/>
                </a:solidFill>
              </a:rPr>
              <a:t/>
            </a:r>
            <a:br>
              <a:rPr lang="pl-PL" sz="1800" b="1" dirty="0" smtClean="0">
                <a:solidFill>
                  <a:srgbClr val="00B0F0"/>
                </a:solidFill>
              </a:rPr>
            </a:br>
            <a:r>
              <a:rPr lang="pl-PL" sz="1800" b="1" dirty="0" smtClean="0">
                <a:solidFill>
                  <a:srgbClr val="00B0F0"/>
                </a:solidFill>
              </a:rPr>
              <a:t/>
            </a:r>
            <a:br>
              <a:rPr lang="pl-PL" sz="1800" b="1" dirty="0" smtClean="0">
                <a:solidFill>
                  <a:srgbClr val="00B0F0"/>
                </a:solidFill>
              </a:rPr>
            </a:br>
            <a:r>
              <a:rPr lang="pl-PL" sz="1800" dirty="0" smtClean="0">
                <a:solidFill>
                  <a:srgbClr val="00B0F0"/>
                </a:solidFill>
              </a:rPr>
              <a:t>Korzystaj z wejściówek i identyfikatorów wydrukowanych na </a:t>
            </a:r>
            <a:r>
              <a:rPr lang="pl-PL" sz="1800" dirty="0">
                <a:solidFill>
                  <a:srgbClr val="00B0F0"/>
                </a:solidFill>
              </a:rPr>
              <a:t>papierze z odzysku (bez plastikowych osłonek</a:t>
            </a:r>
            <a:r>
              <a:rPr lang="pl-PL" sz="1800" dirty="0" smtClean="0">
                <a:solidFill>
                  <a:srgbClr val="00B0F0"/>
                </a:solidFill>
              </a:rPr>
              <a:t>),                                     </a:t>
            </a:r>
            <a:r>
              <a:rPr lang="pl-PL" sz="1800" dirty="0">
                <a:solidFill>
                  <a:srgbClr val="00B0F0"/>
                </a:solidFill>
              </a:rPr>
              <a:t>z wykorzystaniem </a:t>
            </a:r>
            <a:r>
              <a:rPr lang="pl-PL" sz="1800" dirty="0" smtClean="0">
                <a:solidFill>
                  <a:srgbClr val="00B0F0"/>
                </a:solidFill>
              </a:rPr>
              <a:t>zawieszek/smyczy z </a:t>
            </a:r>
            <a:r>
              <a:rPr lang="pl-PL" sz="1800" dirty="0">
                <a:solidFill>
                  <a:srgbClr val="00B0F0"/>
                </a:solidFill>
              </a:rPr>
              <a:t>naturalnych materiałów </a:t>
            </a:r>
            <a:r>
              <a:rPr lang="pl-PL" sz="1800" dirty="0" smtClean="0">
                <a:solidFill>
                  <a:srgbClr val="00B0F0"/>
                </a:solidFill>
              </a:rPr>
              <a:t/>
            </a:r>
            <a:br>
              <a:rPr lang="pl-PL" sz="1800" dirty="0" smtClean="0">
                <a:solidFill>
                  <a:srgbClr val="00B0F0"/>
                </a:solidFill>
              </a:rPr>
            </a:br>
            <a:r>
              <a:rPr lang="pl-PL" sz="1800" dirty="0" smtClean="0">
                <a:solidFill>
                  <a:srgbClr val="00B0F0"/>
                </a:solidFill>
              </a:rPr>
              <a:t>(</a:t>
            </a:r>
            <a:r>
              <a:rPr lang="pl-PL" sz="1800" dirty="0">
                <a:solidFill>
                  <a:srgbClr val="00B0F0"/>
                </a:solidFill>
              </a:rPr>
              <a:t>np. ze sznurka).</a:t>
            </a:r>
            <a:br>
              <a:rPr lang="pl-PL" sz="1800" dirty="0">
                <a:solidFill>
                  <a:srgbClr val="00B0F0"/>
                </a:solidFill>
              </a:rPr>
            </a:br>
            <a:r>
              <a:rPr lang="pl-PL" sz="1800" dirty="0">
                <a:solidFill>
                  <a:srgbClr val="00B0F0"/>
                </a:solidFill>
              </a:rPr>
              <a:t/>
            </a:r>
            <a:br>
              <a:rPr lang="pl-PL" sz="1800" dirty="0">
                <a:solidFill>
                  <a:srgbClr val="00B0F0"/>
                </a:solidFill>
              </a:rPr>
            </a:br>
            <a:r>
              <a:rPr lang="pl-PL" sz="1800" dirty="0">
                <a:solidFill>
                  <a:srgbClr val="00B0F0"/>
                </a:solidFill>
              </a:rPr>
              <a:t>W przypadku korzystania z identyfikatorów </a:t>
            </a:r>
            <a:r>
              <a:rPr lang="pl-PL" sz="1800" dirty="0" smtClean="0">
                <a:solidFill>
                  <a:srgbClr val="00B0F0"/>
                </a:solidFill>
              </a:rPr>
              <a:t>plastikowych,                 w </a:t>
            </a:r>
            <a:r>
              <a:rPr lang="pl-PL" sz="1800" dirty="0">
                <a:solidFill>
                  <a:srgbClr val="00B0F0"/>
                </a:solidFill>
              </a:rPr>
              <a:t>posiadaniu których już jesteś zapewnij ich wielokrotne wykorzystanie.</a:t>
            </a:r>
            <a:br>
              <a:rPr lang="pl-PL" sz="1800" dirty="0">
                <a:solidFill>
                  <a:srgbClr val="00B0F0"/>
                </a:solidFill>
              </a:rPr>
            </a:br>
            <a:r>
              <a:rPr lang="pl-PL" sz="1800" dirty="0" smtClean="0">
                <a:solidFill>
                  <a:srgbClr val="00B0F0"/>
                </a:solidFill>
              </a:rPr>
              <a:t/>
            </a:r>
            <a:br>
              <a:rPr lang="pl-PL" sz="1800" dirty="0" smtClean="0">
                <a:solidFill>
                  <a:srgbClr val="00B0F0"/>
                </a:solidFill>
              </a:rPr>
            </a:br>
            <a:r>
              <a:rPr lang="pl-PL" sz="1800" dirty="0" smtClean="0">
                <a:solidFill>
                  <a:srgbClr val="00B0F0"/>
                </a:solidFill>
              </a:rPr>
              <a:t>Zastanów się, czy gadżety konferencyjne są naprawdę konieczne? W przypadku gdy uznasz, że są niezbędne zamiast </a:t>
            </a:r>
            <a:r>
              <a:rPr lang="pl-PL" sz="1800" dirty="0">
                <a:solidFill>
                  <a:srgbClr val="00B0F0"/>
                </a:solidFill>
              </a:rPr>
              <a:t>tradycyjnych gadżetów konferencyjnych (kalendarzy, notesów, długopisów </a:t>
            </a:r>
            <a:r>
              <a:rPr lang="pl-PL" sz="1800" dirty="0" smtClean="0">
                <a:solidFill>
                  <a:srgbClr val="00B0F0"/>
                </a:solidFill>
              </a:rPr>
              <a:t>pakowanych w </a:t>
            </a:r>
            <a:r>
              <a:rPr lang="pl-PL" sz="1800" dirty="0">
                <a:solidFill>
                  <a:srgbClr val="00B0F0"/>
                </a:solidFill>
              </a:rPr>
              <a:t>folię, itp.) - zapewnij </a:t>
            </a:r>
            <a:r>
              <a:rPr lang="pl-PL" sz="1800" dirty="0" err="1">
                <a:solidFill>
                  <a:srgbClr val="00B0F0"/>
                </a:solidFill>
              </a:rPr>
              <a:t>ekogadżety</a:t>
            </a:r>
            <a:r>
              <a:rPr lang="pl-PL" sz="1800" dirty="0">
                <a:solidFill>
                  <a:srgbClr val="00B0F0"/>
                </a:solidFill>
              </a:rPr>
              <a:t> </a:t>
            </a:r>
            <a:r>
              <a:rPr lang="pl-PL" sz="1800" dirty="0" smtClean="0">
                <a:solidFill>
                  <a:srgbClr val="00B0F0"/>
                </a:solidFill>
              </a:rPr>
              <a:t>np</a:t>
            </a:r>
            <a:r>
              <a:rPr lang="pl-PL" sz="1800" dirty="0">
                <a:solidFill>
                  <a:srgbClr val="00B0F0"/>
                </a:solidFill>
              </a:rPr>
              <a:t>. lniane </a:t>
            </a:r>
            <a:r>
              <a:rPr lang="pl-PL" sz="1800" dirty="0" smtClean="0">
                <a:solidFill>
                  <a:srgbClr val="00B0F0"/>
                </a:solidFill>
              </a:rPr>
              <a:t>woreczki w </a:t>
            </a:r>
            <a:r>
              <a:rPr lang="pl-PL" sz="1800" dirty="0">
                <a:solidFill>
                  <a:srgbClr val="00B0F0"/>
                </a:solidFill>
              </a:rPr>
              <a:t>celu zachęcenia uczestników do idei </a:t>
            </a:r>
            <a:r>
              <a:rPr lang="pl-PL" sz="1800" b="1" i="1" dirty="0">
                <a:solidFill>
                  <a:srgbClr val="00B0F0"/>
                </a:solidFill>
              </a:rPr>
              <a:t>zero waste </a:t>
            </a:r>
            <a:r>
              <a:rPr lang="pl-PL" sz="1800" dirty="0">
                <a:solidFill>
                  <a:srgbClr val="00B0F0"/>
                </a:solidFill>
              </a:rPr>
              <a:t>i ograniczania ilości plastikowych odpadów lub </a:t>
            </a:r>
            <a:r>
              <a:rPr lang="pl-PL" sz="1800" dirty="0" smtClean="0">
                <a:solidFill>
                  <a:srgbClr val="00B0F0"/>
                </a:solidFill>
              </a:rPr>
              <a:t>gadżety w </a:t>
            </a:r>
            <a:r>
              <a:rPr lang="pl-PL" sz="1800" dirty="0">
                <a:solidFill>
                  <a:srgbClr val="00B0F0"/>
                </a:solidFill>
              </a:rPr>
              <a:t>postaci kodu na ebooka.</a:t>
            </a:r>
            <a:br>
              <a:rPr lang="pl-PL" sz="1800" dirty="0">
                <a:solidFill>
                  <a:srgbClr val="00B0F0"/>
                </a:solidFill>
              </a:rPr>
            </a:br>
            <a:r>
              <a:rPr lang="pl-PL" sz="1800" b="1" dirty="0" smtClean="0">
                <a:solidFill>
                  <a:srgbClr val="00B0F0"/>
                </a:solidFill>
              </a:rPr>
              <a:t/>
            </a:r>
            <a:br>
              <a:rPr lang="pl-PL" sz="1800" b="1" dirty="0" smtClean="0">
                <a:solidFill>
                  <a:srgbClr val="00B0F0"/>
                </a:solidFill>
              </a:rPr>
            </a:br>
            <a:r>
              <a:rPr lang="pl-PL" sz="1800" b="1" i="1" dirty="0">
                <a:solidFill>
                  <a:srgbClr val="00B0F0"/>
                </a:solidFill>
              </a:rPr>
              <a:t>Z</a:t>
            </a:r>
            <a:r>
              <a:rPr lang="pl-PL" sz="1800" b="1" i="1" dirty="0" smtClean="0">
                <a:solidFill>
                  <a:srgbClr val="00B0F0"/>
                </a:solidFill>
              </a:rPr>
              <a:t>ero waste </a:t>
            </a:r>
            <a:r>
              <a:rPr lang="pl-PL" sz="1800" i="1" dirty="0" smtClean="0">
                <a:solidFill>
                  <a:srgbClr val="00B0F0"/>
                </a:solidFill>
              </a:rPr>
              <a:t>w </a:t>
            </a:r>
            <a:r>
              <a:rPr lang="pl-PL" sz="1800" i="1" dirty="0">
                <a:solidFill>
                  <a:srgbClr val="00B0F0"/>
                </a:solidFill>
              </a:rPr>
              <a:t>dosłownym tłumaczeniu „brak śmieci” lub „brak marnowania</a:t>
            </a:r>
            <a:r>
              <a:rPr lang="pl-PL" sz="1800" i="1" dirty="0" smtClean="0">
                <a:solidFill>
                  <a:srgbClr val="00B0F0"/>
                </a:solidFill>
              </a:rPr>
              <a:t>”. Jest to </a:t>
            </a:r>
            <a:r>
              <a:rPr lang="pl-PL" sz="1800" i="1" dirty="0">
                <a:solidFill>
                  <a:srgbClr val="00B0F0"/>
                </a:solidFill>
              </a:rPr>
              <a:t>styl życia, zgodnie </a:t>
            </a:r>
            <a:r>
              <a:rPr lang="pl-PL" sz="1800" i="1" dirty="0" smtClean="0">
                <a:solidFill>
                  <a:srgbClr val="00B0F0"/>
                </a:solidFill>
              </a:rPr>
              <a:t>z </a:t>
            </a:r>
            <a:r>
              <a:rPr lang="pl-PL" sz="1800" i="1" dirty="0">
                <a:solidFill>
                  <a:srgbClr val="00B0F0"/>
                </a:solidFill>
              </a:rPr>
              <a:t>którym człowiek stara się generować jak najmniej odpadów, a tym samym nie zanieczyszczać środowiska</a:t>
            </a:r>
            <a:r>
              <a:rPr lang="pl-PL" sz="1800" i="1" dirty="0" smtClean="0">
                <a:solidFill>
                  <a:srgbClr val="00B0F0"/>
                </a:solidFill>
              </a:rPr>
              <a:t>.</a:t>
            </a:r>
            <a:r>
              <a:rPr lang="pl-PL" sz="1800" dirty="0" smtClean="0">
                <a:solidFill>
                  <a:srgbClr val="00B0F0"/>
                </a:solidFill>
              </a:rPr>
              <a:t/>
            </a:r>
            <a:br>
              <a:rPr lang="pl-PL" sz="1800" dirty="0" smtClean="0">
                <a:solidFill>
                  <a:srgbClr val="00B0F0"/>
                </a:solidFill>
              </a:rPr>
            </a:br>
            <a:r>
              <a:rPr lang="pl-PL" sz="1800" i="1" dirty="0" smtClean="0">
                <a:solidFill>
                  <a:srgbClr val="00B0F0"/>
                </a:solidFill>
              </a:rPr>
              <a:t/>
            </a:r>
            <a:br>
              <a:rPr lang="pl-PL" sz="1800" i="1" dirty="0" smtClean="0">
                <a:solidFill>
                  <a:srgbClr val="00B0F0"/>
                </a:solidFill>
              </a:rPr>
            </a:br>
            <a:r>
              <a:rPr lang="pl-PL" sz="1800" b="1" i="1" dirty="0">
                <a:solidFill>
                  <a:srgbClr val="00B0F0"/>
                </a:solidFill>
              </a:rPr>
              <a:t/>
            </a:r>
            <a:br>
              <a:rPr lang="pl-PL" sz="1800" b="1" i="1" dirty="0">
                <a:solidFill>
                  <a:srgbClr val="00B0F0"/>
                </a:solidFill>
              </a:rPr>
            </a:br>
            <a:r>
              <a:rPr lang="pl-PL" sz="1800" dirty="0">
                <a:solidFill>
                  <a:srgbClr val="00B0F0"/>
                </a:solidFill>
              </a:rPr>
              <a:t/>
            </a:r>
            <a:br>
              <a:rPr lang="pl-PL" sz="1800" dirty="0">
                <a:solidFill>
                  <a:srgbClr val="00B0F0"/>
                </a:solidFill>
              </a:rPr>
            </a:br>
            <a:endParaRPr lang="pl-PL" altLang="pl-PL" sz="1800" b="1" dirty="0" smtClean="0">
              <a:solidFill>
                <a:srgbClr val="00B0F0"/>
              </a:solidFill>
              <a:ea typeface="Arial Unicode MS" panose="020B0604020202020204" pitchFamily="34" charset="-128"/>
              <a:cs typeface="Calibri" panose="020F0502020204030204" pitchFamily="34" charset="0"/>
            </a:endParaRPr>
          </a:p>
        </p:txBody>
      </p:sp>
      <p:sp>
        <p:nvSpPr>
          <p:cNvPr id="9" name="Prostokąt 8"/>
          <p:cNvSpPr/>
          <p:nvPr/>
        </p:nvSpPr>
        <p:spPr>
          <a:xfrm>
            <a:off x="0" y="6337300"/>
            <a:ext cx="9144000" cy="54768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pl-PL"/>
          </a:p>
        </p:txBody>
      </p:sp>
      <p:sp>
        <p:nvSpPr>
          <p:cNvPr id="10" name="Podtytuł 4"/>
          <p:cNvSpPr txBox="1">
            <a:spLocks/>
          </p:cNvSpPr>
          <p:nvPr/>
        </p:nvSpPr>
        <p:spPr bwMode="auto">
          <a:xfrm>
            <a:off x="3635896" y="6467326"/>
            <a:ext cx="2952328" cy="2876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buFontTx/>
              <a:buNone/>
              <a:defRPr/>
            </a:pPr>
            <a:r>
              <a:rPr lang="pl-PL" altLang="pl-PL" sz="800" b="1" dirty="0" smtClean="0">
                <a:solidFill>
                  <a:schemeClr val="bg1"/>
                </a:solidFill>
                <a:latin typeface="+mn-lt"/>
                <a:ea typeface="Arial Unicode MS" pitchFamily="34" charset="-128"/>
                <a:cs typeface="Calibri" panose="020F0502020204030204" pitchFamily="34" charset="0"/>
              </a:rPr>
              <a:t>m.st. Warszawa | Biuro Ochrony Powietrza i Polityki Klimatycznej</a:t>
            </a:r>
            <a:endParaRPr lang="pl-PL" altLang="pl-PL" sz="800" dirty="0" smtClean="0">
              <a:solidFill>
                <a:schemeClr val="bg1"/>
              </a:solidFill>
              <a:latin typeface="+mn-lt"/>
              <a:ea typeface="Arial Unicode MS" pitchFamily="34" charset="-128"/>
              <a:cs typeface="Calibri" panose="020F0502020204030204" pitchFamily="34" charset="0"/>
            </a:endParaRPr>
          </a:p>
        </p:txBody>
      </p:sp>
      <p:sp>
        <p:nvSpPr>
          <p:cNvPr id="6" name="Tytuł 1"/>
          <p:cNvSpPr txBox="1">
            <a:spLocks/>
          </p:cNvSpPr>
          <p:nvPr/>
        </p:nvSpPr>
        <p:spPr bwMode="auto">
          <a:xfrm>
            <a:off x="179512" y="2636911"/>
            <a:ext cx="2664296" cy="1081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lnSpc>
                <a:spcPct val="80000"/>
              </a:lnSpc>
              <a:spcBef>
                <a:spcPts val="0"/>
              </a:spcBef>
              <a:buNone/>
            </a:pPr>
            <a:r>
              <a:rPr lang="pl-PL" b="1" dirty="0">
                <a:solidFill>
                  <a:srgbClr val="00B0F0"/>
                </a:solidFill>
              </a:rPr>
              <a:t>Imprezy </a:t>
            </a:r>
            <a:r>
              <a:rPr lang="pl-PL" b="1" dirty="0" smtClean="0">
                <a:solidFill>
                  <a:srgbClr val="00B0F0"/>
                </a:solidFill>
              </a:rPr>
              <a:t>masowe</a:t>
            </a:r>
          </a:p>
          <a:p>
            <a:pPr algn="ctr">
              <a:lnSpc>
                <a:spcPct val="80000"/>
              </a:lnSpc>
              <a:spcBef>
                <a:spcPts val="0"/>
              </a:spcBef>
              <a:buNone/>
            </a:pPr>
            <a:r>
              <a:rPr lang="pl-PL" b="1" dirty="0">
                <a:solidFill>
                  <a:srgbClr val="00B0F0"/>
                </a:solidFill>
              </a:rPr>
              <a:t>b</a:t>
            </a:r>
            <a:r>
              <a:rPr lang="pl-PL" b="1" dirty="0" smtClean="0">
                <a:solidFill>
                  <a:srgbClr val="00B0F0"/>
                </a:solidFill>
              </a:rPr>
              <a:t>ez PLASTIKU</a:t>
            </a:r>
          </a:p>
        </p:txBody>
      </p:sp>
      <p:pic>
        <p:nvPicPr>
          <p:cNvPr id="7" name="Obraz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347864" y="6440012"/>
            <a:ext cx="276526" cy="314950"/>
          </a:xfrm>
          <a:prstGeom prst="rect">
            <a:avLst/>
          </a:prstGeom>
        </p:spPr>
      </p:pic>
      <p:pic>
        <p:nvPicPr>
          <p:cNvPr id="8" name="Obraz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504" y="41499"/>
            <a:ext cx="1558233" cy="1556792"/>
          </a:xfrm>
          <a:prstGeom prst="rect">
            <a:avLst/>
          </a:prstGeom>
        </p:spPr>
      </p:pic>
    </p:spTree>
    <p:extLst>
      <p:ext uri="{BB962C8B-B14F-4D97-AF65-F5344CB8AC3E}">
        <p14:creationId xmlns:p14="http://schemas.microsoft.com/office/powerpoint/2010/main" val="6978298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ytuł 1"/>
          <p:cNvSpPr>
            <a:spLocks noGrp="1"/>
          </p:cNvSpPr>
          <p:nvPr>
            <p:ph type="ctrTitle"/>
          </p:nvPr>
        </p:nvSpPr>
        <p:spPr>
          <a:xfrm>
            <a:off x="2267993" y="2924944"/>
            <a:ext cx="6480720" cy="1842938"/>
          </a:xfrm>
        </p:spPr>
        <p:txBody>
          <a:bodyPr/>
          <a:lstStyle/>
          <a:p>
            <a:pPr algn="l" eaLnBrk="1" hangingPunct="1"/>
            <a:r>
              <a:rPr lang="pl-PL" altLang="pl-PL" sz="1800" dirty="0" smtClean="0">
                <a:solidFill>
                  <a:srgbClr val="00B0F0"/>
                </a:solidFill>
                <a:latin typeface="+mn-lt"/>
              </a:rPr>
              <a:t/>
            </a:r>
            <a:br>
              <a:rPr lang="pl-PL" altLang="pl-PL" sz="1800" dirty="0" smtClean="0">
                <a:solidFill>
                  <a:srgbClr val="00B0F0"/>
                </a:solidFill>
                <a:latin typeface="+mn-lt"/>
              </a:rPr>
            </a:br>
            <a:r>
              <a:rPr lang="pl-PL" altLang="pl-PL" sz="1800" dirty="0">
                <a:solidFill>
                  <a:srgbClr val="00B0F0"/>
                </a:solidFill>
                <a:latin typeface="+mn-lt"/>
              </a:rPr>
              <a:t/>
            </a:r>
            <a:br>
              <a:rPr lang="pl-PL" altLang="pl-PL" sz="1800" dirty="0">
                <a:solidFill>
                  <a:srgbClr val="00B0F0"/>
                </a:solidFill>
                <a:latin typeface="+mn-lt"/>
              </a:rPr>
            </a:br>
            <a:r>
              <a:rPr lang="pl-PL" altLang="pl-PL" sz="1800" dirty="0" smtClean="0">
                <a:solidFill>
                  <a:srgbClr val="00B0F0"/>
                </a:solidFill>
                <a:latin typeface="+mn-lt"/>
              </a:rPr>
              <a:t/>
            </a:r>
            <a:br>
              <a:rPr lang="pl-PL" altLang="pl-PL" sz="1800" dirty="0" smtClean="0">
                <a:solidFill>
                  <a:srgbClr val="00B0F0"/>
                </a:solidFill>
                <a:latin typeface="+mn-lt"/>
              </a:rPr>
            </a:br>
            <a:r>
              <a:rPr lang="pl-PL" altLang="pl-PL" sz="1800" dirty="0">
                <a:solidFill>
                  <a:srgbClr val="00B0F0"/>
                </a:solidFill>
                <a:latin typeface="+mn-lt"/>
              </a:rPr>
              <a:t/>
            </a:r>
            <a:br>
              <a:rPr lang="pl-PL" altLang="pl-PL" sz="1800" dirty="0">
                <a:solidFill>
                  <a:srgbClr val="00B0F0"/>
                </a:solidFill>
                <a:latin typeface="+mn-lt"/>
              </a:rPr>
            </a:br>
            <a:r>
              <a:rPr lang="pl-PL" altLang="pl-PL" sz="1800" dirty="0" smtClean="0">
                <a:solidFill>
                  <a:srgbClr val="00B0F0"/>
                </a:solidFill>
                <a:latin typeface="+mn-lt"/>
              </a:rPr>
              <a:t/>
            </a:r>
            <a:br>
              <a:rPr lang="pl-PL" altLang="pl-PL" sz="1800" dirty="0" smtClean="0">
                <a:solidFill>
                  <a:srgbClr val="00B0F0"/>
                </a:solidFill>
                <a:latin typeface="+mn-lt"/>
              </a:rPr>
            </a:br>
            <a:r>
              <a:rPr lang="pl-PL" altLang="pl-PL" sz="1800" dirty="0">
                <a:solidFill>
                  <a:srgbClr val="00B0F0"/>
                </a:solidFill>
                <a:latin typeface="+mn-lt"/>
              </a:rPr>
              <a:t/>
            </a:r>
            <a:br>
              <a:rPr lang="pl-PL" altLang="pl-PL" sz="1800" dirty="0">
                <a:solidFill>
                  <a:srgbClr val="00B0F0"/>
                </a:solidFill>
                <a:latin typeface="+mn-lt"/>
              </a:rPr>
            </a:br>
            <a:r>
              <a:rPr lang="pl-PL" altLang="pl-PL" sz="1800" dirty="0">
                <a:solidFill>
                  <a:srgbClr val="00B0F0"/>
                </a:solidFill>
                <a:latin typeface="+mn-lt"/>
              </a:rPr>
              <a:t>Zastanów się, czy na pewno </a:t>
            </a:r>
            <a:r>
              <a:rPr lang="pl-PL" altLang="pl-PL" sz="1800" dirty="0" smtClean="0">
                <a:solidFill>
                  <a:srgbClr val="00B0F0"/>
                </a:solidFill>
                <a:latin typeface="+mn-lt"/>
              </a:rPr>
              <a:t>niezbędny jest worek na śmieci? </a:t>
            </a:r>
            <a:br>
              <a:rPr lang="pl-PL" altLang="pl-PL" sz="1800" dirty="0" smtClean="0">
                <a:solidFill>
                  <a:srgbClr val="00B0F0"/>
                </a:solidFill>
                <a:latin typeface="+mn-lt"/>
              </a:rPr>
            </a:br>
            <a:r>
              <a:rPr lang="pl-PL" altLang="pl-PL" sz="1800" dirty="0">
                <a:solidFill>
                  <a:srgbClr val="00B0F0"/>
                </a:solidFill>
                <a:latin typeface="+mn-lt"/>
              </a:rPr>
              <a:t/>
            </a:r>
            <a:br>
              <a:rPr lang="pl-PL" altLang="pl-PL" sz="1800" dirty="0">
                <a:solidFill>
                  <a:srgbClr val="00B0F0"/>
                </a:solidFill>
                <a:latin typeface="+mn-lt"/>
              </a:rPr>
            </a:br>
            <a:r>
              <a:rPr lang="pl-PL" altLang="pl-PL" sz="1800" dirty="0" smtClean="0">
                <a:solidFill>
                  <a:srgbClr val="00B0F0"/>
                </a:solidFill>
                <a:latin typeface="+mn-lt"/>
              </a:rPr>
              <a:t>Opróżniaj </a:t>
            </a:r>
            <a:r>
              <a:rPr lang="pl-PL" altLang="pl-PL" sz="1800" dirty="0">
                <a:solidFill>
                  <a:srgbClr val="00B0F0"/>
                </a:solidFill>
                <a:latin typeface="+mn-lt"/>
              </a:rPr>
              <a:t>pojemniki na odpady </a:t>
            </a:r>
            <a:r>
              <a:rPr lang="pl-PL" altLang="pl-PL" sz="1800" dirty="0" smtClean="0">
                <a:solidFill>
                  <a:srgbClr val="00B0F0"/>
                </a:solidFill>
                <a:latin typeface="+mn-lt"/>
              </a:rPr>
              <a:t>dopiero w </a:t>
            </a:r>
            <a:r>
              <a:rPr lang="pl-PL" altLang="pl-PL" sz="1800" dirty="0">
                <a:solidFill>
                  <a:srgbClr val="00B0F0"/>
                </a:solidFill>
                <a:latin typeface="+mn-lt"/>
              </a:rPr>
              <a:t>przypadku zapełnienia pojemnika, </a:t>
            </a:r>
            <a:r>
              <a:rPr lang="pl-PL" altLang="pl-PL" sz="1800" dirty="0" smtClean="0">
                <a:solidFill>
                  <a:srgbClr val="00B0F0"/>
                </a:solidFill>
                <a:latin typeface="+mn-lt"/>
              </a:rPr>
              <a:t>ogranicz </a:t>
            </a:r>
            <a:r>
              <a:rPr lang="pl-PL" altLang="pl-PL" sz="1800" dirty="0">
                <a:solidFill>
                  <a:srgbClr val="00B0F0"/>
                </a:solidFill>
                <a:latin typeface="+mn-lt"/>
              </a:rPr>
              <a:t>ilość koszy na odpady do maksymalnie jednego w </a:t>
            </a:r>
            <a:r>
              <a:rPr lang="pl-PL" altLang="pl-PL" sz="1800" dirty="0" smtClean="0">
                <a:solidFill>
                  <a:srgbClr val="00B0F0"/>
                </a:solidFill>
                <a:latin typeface="+mn-lt"/>
              </a:rPr>
              <a:t>pomieszczeniu.</a:t>
            </a:r>
            <a:r>
              <a:rPr lang="pl-PL" altLang="pl-PL" sz="1800" dirty="0">
                <a:solidFill>
                  <a:srgbClr val="00B0F0"/>
                </a:solidFill>
                <a:latin typeface="+mn-lt"/>
              </a:rPr>
              <a:t/>
            </a:r>
            <a:br>
              <a:rPr lang="pl-PL" altLang="pl-PL" sz="1800" dirty="0">
                <a:solidFill>
                  <a:srgbClr val="00B0F0"/>
                </a:solidFill>
                <a:latin typeface="+mn-lt"/>
              </a:rPr>
            </a:br>
            <a:r>
              <a:rPr lang="pl-PL" altLang="pl-PL" sz="1800" dirty="0">
                <a:solidFill>
                  <a:srgbClr val="00B0F0"/>
                </a:solidFill>
                <a:latin typeface="+mn-lt"/>
              </a:rPr>
              <a:t/>
            </a:r>
            <a:br>
              <a:rPr lang="pl-PL" altLang="pl-PL" sz="1800" dirty="0">
                <a:solidFill>
                  <a:srgbClr val="00B0F0"/>
                </a:solidFill>
                <a:latin typeface="+mn-lt"/>
              </a:rPr>
            </a:br>
            <a:r>
              <a:rPr lang="pl-PL" altLang="pl-PL" sz="1800" dirty="0" smtClean="0">
                <a:solidFill>
                  <a:srgbClr val="00B0F0"/>
                </a:solidFill>
                <a:latin typeface="+mn-lt"/>
              </a:rPr>
              <a:t>Wykorzystuj </a:t>
            </a:r>
            <a:r>
              <a:rPr lang="pl-PL" altLang="pl-PL" sz="1800" dirty="0">
                <a:solidFill>
                  <a:srgbClr val="00B0F0"/>
                </a:solidFill>
                <a:latin typeface="+mn-lt"/>
              </a:rPr>
              <a:t>worki na odpady wykonane z biodegradowalnych materiałów. </a:t>
            </a:r>
            <a:br>
              <a:rPr lang="pl-PL" altLang="pl-PL" sz="1800" dirty="0">
                <a:solidFill>
                  <a:srgbClr val="00B0F0"/>
                </a:solidFill>
                <a:latin typeface="+mn-lt"/>
              </a:rPr>
            </a:br>
            <a:r>
              <a:rPr lang="pl-PL" altLang="pl-PL" sz="1800" dirty="0">
                <a:solidFill>
                  <a:srgbClr val="00B0F0"/>
                </a:solidFill>
                <a:latin typeface="+mn-lt"/>
              </a:rPr>
              <a:t/>
            </a:r>
            <a:br>
              <a:rPr lang="pl-PL" altLang="pl-PL" sz="1800" dirty="0">
                <a:solidFill>
                  <a:srgbClr val="00B0F0"/>
                </a:solidFill>
                <a:latin typeface="+mn-lt"/>
              </a:rPr>
            </a:br>
            <a:r>
              <a:rPr lang="pl-PL" altLang="pl-PL" sz="1800" dirty="0">
                <a:solidFill>
                  <a:srgbClr val="00B0F0"/>
                </a:solidFill>
                <a:latin typeface="+mn-lt"/>
              </a:rPr>
              <a:t>Prowadź selektywną zbiórkę odpadów z wykorzystaniem pojemników do segregacji – PAPIER, METALE I TWORZYWA SZTUCZNE, SZKŁO, BIOODPADY.</a:t>
            </a:r>
            <a:br>
              <a:rPr lang="pl-PL" altLang="pl-PL" sz="1800" dirty="0">
                <a:solidFill>
                  <a:srgbClr val="00B0F0"/>
                </a:solidFill>
                <a:latin typeface="+mn-lt"/>
              </a:rPr>
            </a:br>
            <a:r>
              <a:rPr lang="pl-PL" altLang="pl-PL" sz="1800" dirty="0" smtClean="0">
                <a:solidFill>
                  <a:srgbClr val="00B0F0"/>
                </a:solidFill>
                <a:latin typeface="+mn-lt"/>
              </a:rPr>
              <a:t/>
            </a:r>
            <a:br>
              <a:rPr lang="pl-PL" altLang="pl-PL" sz="1800" dirty="0" smtClean="0">
                <a:solidFill>
                  <a:srgbClr val="00B0F0"/>
                </a:solidFill>
                <a:latin typeface="+mn-lt"/>
              </a:rPr>
            </a:br>
            <a:r>
              <a:rPr lang="pl-PL" altLang="pl-PL" sz="1600" dirty="0" smtClean="0">
                <a:solidFill>
                  <a:srgbClr val="00B0F0"/>
                </a:solidFill>
                <a:latin typeface="+mn-lt"/>
              </a:rPr>
              <a:t>Sprawdź: </a:t>
            </a:r>
            <a:r>
              <a:rPr lang="pl-PL" altLang="pl-PL" sz="1200" dirty="0" smtClean="0">
                <a:solidFill>
                  <a:srgbClr val="00B0F0"/>
                </a:solidFill>
                <a:latin typeface="+mn-lt"/>
              </a:rPr>
              <a:t/>
            </a:r>
            <a:br>
              <a:rPr lang="pl-PL" altLang="pl-PL" sz="1200" dirty="0" smtClean="0">
                <a:solidFill>
                  <a:srgbClr val="00B0F0"/>
                </a:solidFill>
                <a:latin typeface="+mn-lt"/>
              </a:rPr>
            </a:br>
            <a:r>
              <a:rPr lang="pl-PL" altLang="pl-PL" sz="1200" dirty="0" smtClean="0">
                <a:solidFill>
                  <a:srgbClr val="00B0F0"/>
                </a:solidFill>
                <a:latin typeface="+mn-lt"/>
                <a:hlinkClick r:id="rId3"/>
              </a:rPr>
              <a:t>http</a:t>
            </a:r>
            <a:r>
              <a:rPr lang="pl-PL" altLang="pl-PL" sz="1200" dirty="0">
                <a:solidFill>
                  <a:srgbClr val="00B0F0"/>
                </a:solidFill>
                <a:latin typeface="+mn-lt"/>
                <a:hlinkClick r:id="rId3"/>
              </a:rPr>
              <a:t>://</a:t>
            </a:r>
            <a:r>
              <a:rPr lang="pl-PL" altLang="pl-PL" sz="1200" dirty="0" smtClean="0">
                <a:solidFill>
                  <a:srgbClr val="00B0F0"/>
                </a:solidFill>
                <a:latin typeface="+mn-lt"/>
                <a:hlinkClick r:id="rId3"/>
              </a:rPr>
              <a:t>portum.um.warszawa.pl/page.php?942</a:t>
            </a:r>
            <a:r>
              <a:rPr lang="pl-PL" altLang="pl-PL" sz="1200" dirty="0" smtClean="0">
                <a:solidFill>
                  <a:srgbClr val="00B0F0"/>
                </a:solidFill>
                <a:latin typeface="+mn-lt"/>
              </a:rPr>
              <a:t/>
            </a:r>
            <a:br>
              <a:rPr lang="pl-PL" altLang="pl-PL" sz="1200" dirty="0" smtClean="0">
                <a:solidFill>
                  <a:srgbClr val="00B0F0"/>
                </a:solidFill>
                <a:latin typeface="+mn-lt"/>
              </a:rPr>
            </a:br>
            <a:r>
              <a:rPr lang="pl-PL" altLang="pl-PL" sz="1200" dirty="0" smtClean="0">
                <a:solidFill>
                  <a:srgbClr val="00B0F0"/>
                </a:solidFill>
                <a:latin typeface="+mn-lt"/>
                <a:hlinkClick r:id="rId4"/>
              </a:rPr>
              <a:t>https</a:t>
            </a:r>
            <a:r>
              <a:rPr lang="pl-PL" altLang="pl-PL" sz="1200" dirty="0">
                <a:solidFill>
                  <a:srgbClr val="00B0F0"/>
                </a:solidFill>
                <a:latin typeface="+mn-lt"/>
                <a:hlinkClick r:id="rId4"/>
              </a:rPr>
              <a:t>://segregujna5.um.warszawa.pl</a:t>
            </a:r>
            <a:r>
              <a:rPr lang="pl-PL" altLang="pl-PL" sz="1200" dirty="0" smtClean="0">
                <a:solidFill>
                  <a:srgbClr val="00B0F0"/>
                </a:solidFill>
                <a:latin typeface="+mn-lt"/>
                <a:hlinkClick r:id="rId4"/>
              </a:rPr>
              <a:t>/</a:t>
            </a:r>
            <a:r>
              <a:rPr lang="pl-PL" altLang="pl-PL" sz="1200" dirty="0" smtClean="0">
                <a:solidFill>
                  <a:srgbClr val="00B0F0"/>
                </a:solidFill>
                <a:latin typeface="+mn-lt"/>
              </a:rPr>
              <a:t> </a:t>
            </a:r>
            <a:r>
              <a:rPr lang="pl-PL" altLang="pl-PL" sz="1200" dirty="0">
                <a:solidFill>
                  <a:srgbClr val="00B0F0"/>
                </a:solidFill>
                <a:latin typeface="+mn-lt"/>
              </a:rPr>
              <a:t/>
            </a:r>
            <a:br>
              <a:rPr lang="pl-PL" altLang="pl-PL" sz="1200" dirty="0">
                <a:solidFill>
                  <a:srgbClr val="00B0F0"/>
                </a:solidFill>
                <a:latin typeface="+mn-lt"/>
              </a:rPr>
            </a:br>
            <a:r>
              <a:rPr lang="pl-PL" altLang="pl-PL" sz="1800" dirty="0" smtClean="0">
                <a:latin typeface="+mn-lt"/>
              </a:rPr>
              <a:t/>
            </a:r>
            <a:br>
              <a:rPr lang="pl-PL" altLang="pl-PL" sz="1800" dirty="0" smtClean="0">
                <a:latin typeface="+mn-lt"/>
              </a:rPr>
            </a:br>
            <a:r>
              <a:rPr lang="pl-PL" altLang="pl-PL" sz="1800" dirty="0" smtClean="0">
                <a:latin typeface="+mn-lt"/>
              </a:rPr>
              <a:t/>
            </a:r>
            <a:br>
              <a:rPr lang="pl-PL" altLang="pl-PL" sz="1800" dirty="0" smtClean="0">
                <a:latin typeface="+mn-lt"/>
              </a:rPr>
            </a:br>
            <a:r>
              <a:rPr lang="pl-PL" altLang="pl-PL" sz="1800" dirty="0" smtClean="0">
                <a:latin typeface="+mn-lt"/>
              </a:rPr>
              <a:t/>
            </a:r>
            <a:br>
              <a:rPr lang="pl-PL" altLang="pl-PL" sz="1800" dirty="0" smtClean="0">
                <a:latin typeface="+mn-lt"/>
              </a:rPr>
            </a:br>
            <a:endParaRPr lang="pl-PL" altLang="pl-PL" sz="1800" dirty="0" smtClean="0">
              <a:solidFill>
                <a:srgbClr val="002060"/>
              </a:solidFill>
              <a:latin typeface="+mn-lt"/>
              <a:ea typeface="Arial Unicode MS" panose="020B0604020202020204" pitchFamily="34" charset="-128"/>
              <a:cs typeface="Calibri" panose="020F0502020204030204" pitchFamily="34" charset="0"/>
            </a:endParaRPr>
          </a:p>
        </p:txBody>
      </p:sp>
      <p:sp>
        <p:nvSpPr>
          <p:cNvPr id="9" name="Prostokąt 8"/>
          <p:cNvSpPr/>
          <p:nvPr/>
        </p:nvSpPr>
        <p:spPr>
          <a:xfrm>
            <a:off x="0" y="6337300"/>
            <a:ext cx="9144000" cy="54768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pl-PL"/>
          </a:p>
        </p:txBody>
      </p:sp>
      <p:sp>
        <p:nvSpPr>
          <p:cNvPr id="11" name="Prostokąt 2"/>
          <p:cNvSpPr>
            <a:spLocks noChangeArrowheads="1"/>
          </p:cNvSpPr>
          <p:nvPr/>
        </p:nvSpPr>
        <p:spPr bwMode="auto">
          <a:xfrm>
            <a:off x="152400" y="5757863"/>
            <a:ext cx="859631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a:spcBef>
                <a:spcPct val="0"/>
              </a:spcBef>
              <a:buFont typeface="Arial" panose="020B0604020202020204" pitchFamily="34" charset="0"/>
              <a:buNone/>
              <a:defRPr/>
            </a:pPr>
            <a:endParaRPr lang="pl-PL" sz="1200" dirty="0"/>
          </a:p>
          <a:p>
            <a:pPr algn="just">
              <a:spcBef>
                <a:spcPct val="0"/>
              </a:spcBef>
              <a:buFontTx/>
              <a:buNone/>
              <a:defRPr/>
            </a:pPr>
            <a:r>
              <a:rPr lang="pl-PL" altLang="pl-PL" sz="1200" dirty="0" smtClean="0">
                <a:latin typeface="+mn-lt"/>
              </a:rPr>
              <a:t>   </a:t>
            </a:r>
          </a:p>
        </p:txBody>
      </p:sp>
      <p:sp>
        <p:nvSpPr>
          <p:cNvPr id="12" name="Podtytuł 4"/>
          <p:cNvSpPr txBox="1">
            <a:spLocks/>
          </p:cNvSpPr>
          <p:nvPr/>
        </p:nvSpPr>
        <p:spPr bwMode="auto">
          <a:xfrm>
            <a:off x="3635896" y="6467326"/>
            <a:ext cx="2952328" cy="2876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buFontTx/>
              <a:buNone/>
              <a:defRPr/>
            </a:pPr>
            <a:r>
              <a:rPr lang="pl-PL" altLang="pl-PL" sz="800" b="1" dirty="0" smtClean="0">
                <a:solidFill>
                  <a:schemeClr val="bg1"/>
                </a:solidFill>
                <a:latin typeface="+mn-lt"/>
                <a:ea typeface="Arial Unicode MS" pitchFamily="34" charset="-128"/>
                <a:cs typeface="Calibri" panose="020F0502020204030204" pitchFamily="34" charset="0"/>
              </a:rPr>
              <a:t>m.st. Warszawa | Biuro Ochrony Powietrza i Polityki Klimatycznej</a:t>
            </a:r>
            <a:endParaRPr lang="pl-PL" altLang="pl-PL" sz="800" dirty="0" smtClean="0">
              <a:solidFill>
                <a:schemeClr val="bg1"/>
              </a:solidFill>
              <a:latin typeface="+mn-lt"/>
              <a:ea typeface="Arial Unicode MS" pitchFamily="34" charset="-128"/>
              <a:cs typeface="Calibri" panose="020F0502020204030204" pitchFamily="34" charset="0"/>
            </a:endParaRPr>
          </a:p>
        </p:txBody>
      </p:sp>
      <p:sp>
        <p:nvSpPr>
          <p:cNvPr id="14" name="Tytuł 1"/>
          <p:cNvSpPr txBox="1">
            <a:spLocks/>
          </p:cNvSpPr>
          <p:nvPr/>
        </p:nvSpPr>
        <p:spPr bwMode="auto">
          <a:xfrm>
            <a:off x="1436359" y="404664"/>
            <a:ext cx="6271282" cy="1081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lnSpc>
                <a:spcPct val="80000"/>
              </a:lnSpc>
              <a:spcBef>
                <a:spcPts val="0"/>
              </a:spcBef>
              <a:buNone/>
            </a:pPr>
            <a:r>
              <a:rPr lang="pl-PL" sz="2800" b="1" dirty="0">
                <a:solidFill>
                  <a:srgbClr val="00B0F0"/>
                </a:solidFill>
              </a:rPr>
              <a:t>W 2017 r. poziom recyklingu odpadów </a:t>
            </a:r>
            <a:r>
              <a:rPr lang="pl-PL" sz="2800" b="1" dirty="0" smtClean="0">
                <a:solidFill>
                  <a:srgbClr val="00B0F0"/>
                </a:solidFill>
              </a:rPr>
              <a:t>             w </a:t>
            </a:r>
            <a:r>
              <a:rPr lang="pl-PL" sz="2800" b="1" dirty="0">
                <a:solidFill>
                  <a:srgbClr val="00B0F0"/>
                </a:solidFill>
              </a:rPr>
              <a:t>Polsce wynosił 20%,  </a:t>
            </a:r>
            <a:br>
              <a:rPr lang="pl-PL" sz="2800" b="1" dirty="0">
                <a:solidFill>
                  <a:srgbClr val="00B0F0"/>
                </a:solidFill>
              </a:rPr>
            </a:br>
            <a:r>
              <a:rPr lang="pl-PL" sz="2800" b="1" dirty="0">
                <a:solidFill>
                  <a:srgbClr val="00B0F0"/>
                </a:solidFill>
              </a:rPr>
              <a:t>W 2020 r. Polska musi  osiągnąć 50% poziomu recyklingu odpadów.</a:t>
            </a:r>
          </a:p>
        </p:txBody>
      </p:sp>
      <p:pic>
        <p:nvPicPr>
          <p:cNvPr id="10" name="Obraz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347864" y="6440012"/>
            <a:ext cx="276526" cy="314950"/>
          </a:xfrm>
          <a:prstGeom prst="rect">
            <a:avLst/>
          </a:prstGeom>
        </p:spPr>
      </p:pic>
      <p:pic>
        <p:nvPicPr>
          <p:cNvPr id="13" name="Obraz 1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0" y="2420888"/>
            <a:ext cx="2516028" cy="2516028"/>
          </a:xfrm>
          <a:prstGeom prst="rect">
            <a:avLst/>
          </a:prstGeom>
        </p:spPr>
      </p:pic>
      <p:pic>
        <p:nvPicPr>
          <p:cNvPr id="15" name="Obraz 14"/>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07504" y="79387"/>
            <a:ext cx="1558233" cy="1556792"/>
          </a:xfrm>
          <a:prstGeom prst="rect">
            <a:avLst/>
          </a:prstGeom>
        </p:spPr>
      </p:pic>
    </p:spTree>
    <p:extLst>
      <p:ext uri="{BB962C8B-B14F-4D97-AF65-F5344CB8AC3E}">
        <p14:creationId xmlns:p14="http://schemas.microsoft.com/office/powerpoint/2010/main" val="40303095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ytuł 1"/>
          <p:cNvSpPr>
            <a:spLocks noGrp="1"/>
          </p:cNvSpPr>
          <p:nvPr>
            <p:ph type="ctrTitle"/>
          </p:nvPr>
        </p:nvSpPr>
        <p:spPr>
          <a:xfrm>
            <a:off x="2123728" y="3377977"/>
            <a:ext cx="6624985" cy="2016224"/>
          </a:xfrm>
        </p:spPr>
        <p:txBody>
          <a:bodyPr/>
          <a:lstStyle/>
          <a:p>
            <a:pPr algn="l" eaLnBrk="1" hangingPunct="1"/>
            <a:r>
              <a:rPr lang="pl-PL" altLang="pl-PL" sz="1600" dirty="0">
                <a:solidFill>
                  <a:srgbClr val="00B0F0"/>
                </a:solidFill>
                <a:latin typeface="+mn-lt"/>
              </a:rPr>
              <a:t>Wykorzystuj chemię gospodarczą, środki czystości, kosmetyki, produkty higieniczne w opakowaniach wielorazowych </a:t>
            </a:r>
            <a:r>
              <a:rPr lang="pl-PL" altLang="pl-PL" sz="1600" dirty="0" smtClean="0">
                <a:solidFill>
                  <a:srgbClr val="00B0F0"/>
                </a:solidFill>
                <a:latin typeface="+mn-lt"/>
              </a:rPr>
              <a:t>lub </a:t>
            </a:r>
            <a:r>
              <a:rPr lang="pl-PL" altLang="pl-PL" sz="1600" dirty="0">
                <a:solidFill>
                  <a:srgbClr val="00B0F0"/>
                </a:solidFill>
                <a:latin typeface="+mn-lt"/>
              </a:rPr>
              <a:t>z tworzyw naturalnych </a:t>
            </a:r>
            <a:r>
              <a:rPr lang="pl-PL" altLang="pl-PL" sz="1600" dirty="0" smtClean="0">
                <a:solidFill>
                  <a:srgbClr val="00B0F0"/>
                </a:solidFill>
                <a:latin typeface="+mn-lt"/>
              </a:rPr>
              <a:t>lub </a:t>
            </a:r>
            <a:r>
              <a:rPr lang="pl-PL" altLang="pl-PL" sz="1600" dirty="0">
                <a:solidFill>
                  <a:srgbClr val="00B0F0"/>
                </a:solidFill>
                <a:latin typeface="+mn-lt"/>
              </a:rPr>
              <a:t>ulegających biodegradacji lub z materiałów z recyklingu lub mogących zostać poddane recyklingowi </a:t>
            </a:r>
            <a:r>
              <a:rPr lang="pl-PL" altLang="pl-PL" sz="1600" dirty="0" smtClean="0">
                <a:solidFill>
                  <a:srgbClr val="00B0F0"/>
                </a:solidFill>
                <a:latin typeface="+mn-lt"/>
              </a:rPr>
              <a:t>lub w opakowaniach </a:t>
            </a:r>
            <a:r>
              <a:rPr lang="pl-PL" altLang="pl-PL" sz="1600" dirty="0">
                <a:solidFill>
                  <a:srgbClr val="00B0F0"/>
                </a:solidFill>
                <a:latin typeface="+mn-lt"/>
              </a:rPr>
              <a:t>„ekonomicznych” </a:t>
            </a:r>
            <a:r>
              <a:rPr lang="pl-PL" altLang="pl-PL" sz="1600" dirty="0" smtClean="0">
                <a:solidFill>
                  <a:srgbClr val="00B0F0"/>
                </a:solidFill>
                <a:latin typeface="+mn-lt"/>
              </a:rPr>
              <a:t/>
            </a:r>
            <a:br>
              <a:rPr lang="pl-PL" altLang="pl-PL" sz="1600" dirty="0" smtClean="0">
                <a:solidFill>
                  <a:srgbClr val="00B0F0"/>
                </a:solidFill>
                <a:latin typeface="+mn-lt"/>
              </a:rPr>
            </a:br>
            <a:r>
              <a:rPr lang="pl-PL" altLang="pl-PL" sz="1600" dirty="0" smtClean="0">
                <a:solidFill>
                  <a:srgbClr val="00B0F0"/>
                </a:solidFill>
                <a:latin typeface="+mn-lt"/>
              </a:rPr>
              <a:t>(</a:t>
            </a:r>
            <a:r>
              <a:rPr lang="pl-PL" altLang="pl-PL" sz="1600" dirty="0">
                <a:solidFill>
                  <a:srgbClr val="00B0F0"/>
                </a:solidFill>
                <a:latin typeface="+mn-lt"/>
              </a:rPr>
              <a:t>np. proszki do prania </a:t>
            </a:r>
            <a:r>
              <a:rPr lang="pl-PL" altLang="pl-PL" sz="1600" dirty="0" smtClean="0">
                <a:solidFill>
                  <a:srgbClr val="00B0F0"/>
                </a:solidFill>
                <a:latin typeface="+mn-lt"/>
              </a:rPr>
              <a:t>w </a:t>
            </a:r>
            <a:r>
              <a:rPr lang="pl-PL" altLang="pl-PL" sz="1600" dirty="0">
                <a:solidFill>
                  <a:srgbClr val="00B0F0"/>
                </a:solidFill>
                <a:latin typeface="+mn-lt"/>
              </a:rPr>
              <a:t>tekturowych opakowanych, bambusowe szczoteczki do mycia zębów, pasty do zębów </a:t>
            </a:r>
            <a:r>
              <a:rPr lang="pl-PL" altLang="pl-PL" sz="1600" dirty="0" smtClean="0">
                <a:solidFill>
                  <a:srgbClr val="00B0F0"/>
                </a:solidFill>
                <a:latin typeface="+mn-lt"/>
              </a:rPr>
              <a:t>w </a:t>
            </a:r>
            <a:r>
              <a:rPr lang="pl-PL" altLang="pl-PL" sz="1600" dirty="0">
                <a:solidFill>
                  <a:srgbClr val="00B0F0"/>
                </a:solidFill>
                <a:latin typeface="+mn-lt"/>
              </a:rPr>
              <a:t>metalowych opakowaniach, dezodoranty w kremie w szklanych słoiczkach, patyczki higieniczne </a:t>
            </a:r>
            <a:r>
              <a:rPr lang="pl-PL" altLang="pl-PL" sz="1600" dirty="0" smtClean="0">
                <a:solidFill>
                  <a:srgbClr val="00B0F0"/>
                </a:solidFill>
                <a:latin typeface="+mn-lt"/>
              </a:rPr>
              <a:t>z </a:t>
            </a:r>
            <a:r>
              <a:rPr lang="pl-PL" altLang="pl-PL" sz="1600" dirty="0">
                <a:solidFill>
                  <a:srgbClr val="00B0F0"/>
                </a:solidFill>
                <a:latin typeface="+mn-lt"/>
              </a:rPr>
              <a:t>bambusa, szczotki do mycia naczyń z drewna </a:t>
            </a:r>
            <a:r>
              <a:rPr lang="pl-PL" altLang="pl-PL" sz="1600" dirty="0" smtClean="0">
                <a:solidFill>
                  <a:srgbClr val="00B0F0"/>
                </a:solidFill>
                <a:latin typeface="+mn-lt"/>
              </a:rPr>
              <a:t>z </a:t>
            </a:r>
            <a:r>
              <a:rPr lang="pl-PL" altLang="pl-PL" sz="1600" dirty="0">
                <a:solidFill>
                  <a:srgbClr val="00B0F0"/>
                </a:solidFill>
                <a:latin typeface="+mn-lt"/>
              </a:rPr>
              <a:t>naturalnym włosiem).</a:t>
            </a:r>
            <a:br>
              <a:rPr lang="pl-PL" altLang="pl-PL" sz="1600" dirty="0">
                <a:solidFill>
                  <a:srgbClr val="00B0F0"/>
                </a:solidFill>
                <a:latin typeface="+mn-lt"/>
              </a:rPr>
            </a:br>
            <a:r>
              <a:rPr lang="pl-PL" altLang="pl-PL" sz="1600" dirty="0">
                <a:solidFill>
                  <a:srgbClr val="00B0F0"/>
                </a:solidFill>
                <a:latin typeface="+mn-lt"/>
              </a:rPr>
              <a:t/>
            </a:r>
            <a:br>
              <a:rPr lang="pl-PL" altLang="pl-PL" sz="1600" dirty="0">
                <a:solidFill>
                  <a:srgbClr val="00B0F0"/>
                </a:solidFill>
                <a:latin typeface="+mn-lt"/>
              </a:rPr>
            </a:br>
            <a:r>
              <a:rPr lang="pl-PL" altLang="pl-PL" sz="1600" dirty="0">
                <a:solidFill>
                  <a:srgbClr val="00B0F0"/>
                </a:solidFill>
                <a:latin typeface="+mn-lt"/>
              </a:rPr>
              <a:t>Ogranicz ww. jednorazowe produkty poprzez zastąpienie je produktami wielokrotnego użytku (płatki kosmetyczne bawełniane, kubeczki menstruacyjne), produktami </a:t>
            </a:r>
            <a:r>
              <a:rPr lang="pl-PL" altLang="pl-PL" sz="1600" dirty="0" smtClean="0">
                <a:solidFill>
                  <a:srgbClr val="00B0F0"/>
                </a:solidFill>
                <a:latin typeface="+mn-lt"/>
              </a:rPr>
              <a:t>naturalnymi, wykonanymi własnoręcznie </a:t>
            </a:r>
            <a:br>
              <a:rPr lang="pl-PL" altLang="pl-PL" sz="1600" dirty="0" smtClean="0">
                <a:solidFill>
                  <a:srgbClr val="00B0F0"/>
                </a:solidFill>
                <a:latin typeface="+mn-lt"/>
              </a:rPr>
            </a:br>
            <a:r>
              <a:rPr lang="pl-PL" altLang="pl-PL" sz="1600" dirty="0" smtClean="0">
                <a:solidFill>
                  <a:srgbClr val="00B0F0"/>
                </a:solidFill>
                <a:latin typeface="+mn-lt"/>
              </a:rPr>
              <a:t>(np</a:t>
            </a:r>
            <a:r>
              <a:rPr lang="pl-PL" altLang="pl-PL" sz="1600" dirty="0">
                <a:solidFill>
                  <a:srgbClr val="00B0F0"/>
                </a:solidFill>
                <a:latin typeface="+mn-lt"/>
              </a:rPr>
              <a:t>. lniane ściereczki do mycia naczyń, mydło w </a:t>
            </a:r>
            <a:r>
              <a:rPr lang="pl-PL" altLang="pl-PL" sz="1600" dirty="0" smtClean="0">
                <a:solidFill>
                  <a:srgbClr val="00B0F0"/>
                </a:solidFill>
                <a:latin typeface="+mn-lt"/>
              </a:rPr>
              <a:t>płynie sporządzone </a:t>
            </a:r>
            <a:r>
              <a:rPr lang="pl-PL" altLang="pl-PL" sz="1600" dirty="0">
                <a:solidFill>
                  <a:srgbClr val="00B0F0"/>
                </a:solidFill>
                <a:latin typeface="+mn-lt"/>
              </a:rPr>
              <a:t>z mydła szarego z dodatkiem olejku eterycznego, balsam do ciała z oleju kokosowego, peeling do ciała z kawy mielonej).</a:t>
            </a:r>
            <a:br>
              <a:rPr lang="pl-PL" altLang="pl-PL" sz="1600" dirty="0">
                <a:solidFill>
                  <a:srgbClr val="00B0F0"/>
                </a:solidFill>
                <a:latin typeface="+mn-lt"/>
              </a:rPr>
            </a:br>
            <a:r>
              <a:rPr lang="pl-PL" altLang="pl-PL" sz="1600" dirty="0">
                <a:solidFill>
                  <a:srgbClr val="00B0F0"/>
                </a:solidFill>
                <a:latin typeface="+mn-lt"/>
              </a:rPr>
              <a:t/>
            </a:r>
            <a:br>
              <a:rPr lang="pl-PL" altLang="pl-PL" sz="1600" dirty="0">
                <a:solidFill>
                  <a:srgbClr val="00B0F0"/>
                </a:solidFill>
                <a:latin typeface="+mn-lt"/>
              </a:rPr>
            </a:br>
            <a:r>
              <a:rPr lang="pl-PL" altLang="pl-PL" sz="1600" dirty="0">
                <a:solidFill>
                  <a:srgbClr val="00B0F0"/>
                </a:solidFill>
                <a:latin typeface="+mn-lt"/>
              </a:rPr>
              <a:t>Unikaj produktów zawierających </a:t>
            </a:r>
            <a:r>
              <a:rPr lang="pl-PL" altLang="pl-PL" sz="1600" dirty="0" err="1">
                <a:solidFill>
                  <a:srgbClr val="00B0F0"/>
                </a:solidFill>
                <a:latin typeface="+mn-lt"/>
              </a:rPr>
              <a:t>mikroplastik</a:t>
            </a:r>
            <a:r>
              <a:rPr lang="pl-PL" altLang="pl-PL" sz="1600" dirty="0">
                <a:solidFill>
                  <a:srgbClr val="00B0F0"/>
                </a:solidFill>
                <a:latin typeface="+mn-lt"/>
              </a:rPr>
              <a:t> (np. peelingi i pasty do zębów, kosmetyki do makijażu z brokatem).</a:t>
            </a:r>
            <a:br>
              <a:rPr lang="pl-PL" altLang="pl-PL" sz="1600" dirty="0">
                <a:solidFill>
                  <a:srgbClr val="00B0F0"/>
                </a:solidFill>
                <a:latin typeface="+mn-lt"/>
              </a:rPr>
            </a:br>
            <a:r>
              <a:rPr lang="pl-PL" altLang="pl-PL" sz="1600" dirty="0">
                <a:solidFill>
                  <a:srgbClr val="00B0F0"/>
                </a:solidFill>
                <a:latin typeface="+mn-lt"/>
              </a:rPr>
              <a:t/>
            </a:r>
            <a:br>
              <a:rPr lang="pl-PL" altLang="pl-PL" sz="1600" dirty="0">
                <a:solidFill>
                  <a:srgbClr val="00B0F0"/>
                </a:solidFill>
                <a:latin typeface="+mn-lt"/>
              </a:rPr>
            </a:br>
            <a:r>
              <a:rPr lang="pl-PL" altLang="pl-PL" sz="1600" b="1" dirty="0">
                <a:solidFill>
                  <a:srgbClr val="00B0F0"/>
                </a:solidFill>
                <a:latin typeface="+mn-lt"/>
              </a:rPr>
              <a:t>www.beatthemicrobead.org</a:t>
            </a:r>
            <a:r>
              <a:rPr lang="pl-PL" altLang="pl-PL" sz="1600" dirty="0">
                <a:solidFill>
                  <a:srgbClr val="00B0F0"/>
                </a:solidFill>
                <a:latin typeface="+mn-lt"/>
              </a:rPr>
              <a:t> </a:t>
            </a:r>
            <a:r>
              <a:rPr lang="pl-PL" altLang="pl-PL" sz="1600" dirty="0" smtClean="0">
                <a:solidFill>
                  <a:srgbClr val="00B0F0"/>
                </a:solidFill>
                <a:latin typeface="+mn-lt"/>
              </a:rPr>
              <a:t>- </a:t>
            </a:r>
            <a:r>
              <a:rPr lang="pl-PL" altLang="pl-PL" sz="1600" dirty="0">
                <a:solidFill>
                  <a:srgbClr val="00B0F0"/>
                </a:solidFill>
                <a:latin typeface="+mn-lt"/>
              </a:rPr>
              <a:t>lista produktów </a:t>
            </a:r>
            <a:r>
              <a:rPr lang="pl-PL" altLang="pl-PL" sz="1600" dirty="0" smtClean="0">
                <a:solidFill>
                  <a:srgbClr val="00B0F0"/>
                </a:solidFill>
                <a:latin typeface="+mn-lt"/>
              </a:rPr>
              <a:t>wolnych </a:t>
            </a:r>
            <a:r>
              <a:rPr lang="pl-PL" altLang="pl-PL" sz="1600" dirty="0">
                <a:solidFill>
                  <a:srgbClr val="00B0F0"/>
                </a:solidFill>
                <a:latin typeface="+mn-lt"/>
              </a:rPr>
              <a:t>od </a:t>
            </a:r>
            <a:r>
              <a:rPr lang="pl-PL" altLang="pl-PL" sz="1600" dirty="0" err="1" smtClean="0">
                <a:solidFill>
                  <a:srgbClr val="00B0F0"/>
                </a:solidFill>
                <a:latin typeface="+mn-lt"/>
              </a:rPr>
              <a:t>mikrogranulków</a:t>
            </a:r>
            <a:r>
              <a:rPr lang="pl-PL" altLang="pl-PL" sz="1600" dirty="0" smtClean="0">
                <a:solidFill>
                  <a:srgbClr val="00B0F0"/>
                </a:solidFill>
                <a:latin typeface="+mn-lt"/>
              </a:rPr>
              <a:t>.</a:t>
            </a:r>
            <a:r>
              <a:rPr lang="pl-PL" altLang="pl-PL" sz="1600" dirty="0" smtClean="0">
                <a:latin typeface="+mn-lt"/>
              </a:rPr>
              <a:t/>
            </a:r>
            <a:br>
              <a:rPr lang="pl-PL" altLang="pl-PL" sz="1600" dirty="0" smtClean="0">
                <a:latin typeface="+mn-lt"/>
              </a:rPr>
            </a:br>
            <a:r>
              <a:rPr lang="pl-PL" altLang="pl-PL" sz="1600" dirty="0" smtClean="0">
                <a:latin typeface="+mn-lt"/>
              </a:rPr>
              <a:t/>
            </a:r>
            <a:br>
              <a:rPr lang="pl-PL" altLang="pl-PL" sz="1600" dirty="0" smtClean="0">
                <a:latin typeface="+mn-lt"/>
              </a:rPr>
            </a:br>
            <a:r>
              <a:rPr lang="pl-PL" altLang="pl-PL" sz="1600" dirty="0" smtClean="0">
                <a:latin typeface="+mn-lt"/>
              </a:rPr>
              <a:t/>
            </a:r>
            <a:br>
              <a:rPr lang="pl-PL" altLang="pl-PL" sz="1600" dirty="0" smtClean="0">
                <a:latin typeface="+mn-lt"/>
              </a:rPr>
            </a:br>
            <a:r>
              <a:rPr lang="pl-PL" altLang="pl-PL" sz="1600" dirty="0" smtClean="0">
                <a:latin typeface="+mn-lt"/>
              </a:rPr>
              <a:t/>
            </a:r>
            <a:br>
              <a:rPr lang="pl-PL" altLang="pl-PL" sz="1600" dirty="0" smtClean="0">
                <a:latin typeface="+mn-lt"/>
              </a:rPr>
            </a:br>
            <a:endParaRPr lang="pl-PL" altLang="pl-PL" sz="1600" dirty="0" smtClean="0">
              <a:solidFill>
                <a:srgbClr val="002060"/>
              </a:solidFill>
              <a:latin typeface="+mn-lt"/>
              <a:ea typeface="Arial Unicode MS" panose="020B0604020202020204" pitchFamily="34" charset="-128"/>
              <a:cs typeface="Calibri" panose="020F0502020204030204" pitchFamily="34" charset="0"/>
            </a:endParaRPr>
          </a:p>
        </p:txBody>
      </p:sp>
      <p:sp>
        <p:nvSpPr>
          <p:cNvPr id="9" name="Prostokąt 8"/>
          <p:cNvSpPr/>
          <p:nvPr/>
        </p:nvSpPr>
        <p:spPr>
          <a:xfrm>
            <a:off x="0" y="6337300"/>
            <a:ext cx="9144000" cy="54768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pl-PL"/>
          </a:p>
        </p:txBody>
      </p:sp>
      <p:sp>
        <p:nvSpPr>
          <p:cNvPr id="11" name="Prostokąt 2"/>
          <p:cNvSpPr>
            <a:spLocks noChangeArrowheads="1"/>
          </p:cNvSpPr>
          <p:nvPr/>
        </p:nvSpPr>
        <p:spPr bwMode="auto">
          <a:xfrm>
            <a:off x="152400" y="5757863"/>
            <a:ext cx="859631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a:spcBef>
                <a:spcPct val="0"/>
              </a:spcBef>
              <a:buFont typeface="Arial" panose="020B0604020202020204" pitchFamily="34" charset="0"/>
              <a:buNone/>
              <a:defRPr/>
            </a:pPr>
            <a:endParaRPr lang="pl-PL" sz="1200" dirty="0"/>
          </a:p>
          <a:p>
            <a:pPr algn="just">
              <a:spcBef>
                <a:spcPct val="0"/>
              </a:spcBef>
              <a:buFontTx/>
              <a:buNone/>
              <a:defRPr/>
            </a:pPr>
            <a:r>
              <a:rPr lang="pl-PL" altLang="pl-PL" sz="1200" dirty="0" smtClean="0">
                <a:latin typeface="+mn-lt"/>
              </a:rPr>
              <a:t>   </a:t>
            </a:r>
          </a:p>
        </p:txBody>
      </p:sp>
      <p:sp>
        <p:nvSpPr>
          <p:cNvPr id="12" name="Podtytuł 4"/>
          <p:cNvSpPr txBox="1">
            <a:spLocks/>
          </p:cNvSpPr>
          <p:nvPr/>
        </p:nvSpPr>
        <p:spPr bwMode="auto">
          <a:xfrm>
            <a:off x="3635896" y="6467326"/>
            <a:ext cx="2952328" cy="2876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buFontTx/>
              <a:buNone/>
              <a:defRPr/>
            </a:pPr>
            <a:r>
              <a:rPr lang="pl-PL" altLang="pl-PL" sz="800" b="1" dirty="0" smtClean="0">
                <a:solidFill>
                  <a:schemeClr val="bg1"/>
                </a:solidFill>
                <a:latin typeface="+mn-lt"/>
                <a:ea typeface="Arial Unicode MS" pitchFamily="34" charset="-128"/>
                <a:cs typeface="Calibri" panose="020F0502020204030204" pitchFamily="34" charset="0"/>
              </a:rPr>
              <a:t>m.st. Warszawa | Biuro Ochrony Powietrza i Polityki Klimatycznej</a:t>
            </a:r>
            <a:endParaRPr lang="pl-PL" altLang="pl-PL" sz="800" dirty="0" smtClean="0">
              <a:solidFill>
                <a:schemeClr val="bg1"/>
              </a:solidFill>
              <a:latin typeface="+mn-lt"/>
              <a:ea typeface="Arial Unicode MS" pitchFamily="34" charset="-128"/>
              <a:cs typeface="Calibri" panose="020F0502020204030204" pitchFamily="34" charset="0"/>
            </a:endParaRPr>
          </a:p>
        </p:txBody>
      </p:sp>
      <p:sp>
        <p:nvSpPr>
          <p:cNvPr id="14" name="Tytuł 1"/>
          <p:cNvSpPr txBox="1">
            <a:spLocks/>
          </p:cNvSpPr>
          <p:nvPr/>
        </p:nvSpPr>
        <p:spPr bwMode="auto">
          <a:xfrm>
            <a:off x="1613086" y="260648"/>
            <a:ext cx="5917828" cy="1081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lnSpc>
                <a:spcPct val="80000"/>
              </a:lnSpc>
              <a:spcBef>
                <a:spcPts val="0"/>
              </a:spcBef>
              <a:buNone/>
            </a:pPr>
            <a:r>
              <a:rPr lang="pl-PL" b="1" dirty="0" smtClean="0">
                <a:solidFill>
                  <a:srgbClr val="00B0F0"/>
                </a:solidFill>
              </a:rPr>
              <a:t>Rozpad </a:t>
            </a:r>
            <a:r>
              <a:rPr lang="pl-PL" b="1" dirty="0">
                <a:solidFill>
                  <a:srgbClr val="00B0F0"/>
                </a:solidFill>
              </a:rPr>
              <a:t>szczoteczki do zębów trwa ponad 500 lat! </a:t>
            </a:r>
            <a:endParaRPr lang="pl-PL" b="1" dirty="0" smtClean="0">
              <a:solidFill>
                <a:srgbClr val="00B0F0"/>
              </a:solidFill>
            </a:endParaRPr>
          </a:p>
        </p:txBody>
      </p:sp>
      <p:pic>
        <p:nvPicPr>
          <p:cNvPr id="10" name="Obraz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347864" y="6440012"/>
            <a:ext cx="276526" cy="314950"/>
          </a:xfrm>
          <a:prstGeom prst="rect">
            <a:avLst/>
          </a:prstGeom>
        </p:spPr>
      </p:pic>
      <p:pic>
        <p:nvPicPr>
          <p:cNvPr id="13" name="Obraz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8520" y="2548993"/>
            <a:ext cx="2177852" cy="2177180"/>
          </a:xfrm>
          <a:prstGeom prst="rect">
            <a:avLst/>
          </a:prstGeom>
        </p:spPr>
      </p:pic>
      <p:pic>
        <p:nvPicPr>
          <p:cNvPr id="15" name="Obraz 1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2812" y="63253"/>
            <a:ext cx="1558233" cy="1556792"/>
          </a:xfrm>
          <a:prstGeom prst="rect">
            <a:avLst/>
          </a:prstGeom>
        </p:spPr>
      </p:pic>
    </p:spTree>
    <p:extLst>
      <p:ext uri="{BB962C8B-B14F-4D97-AF65-F5344CB8AC3E}">
        <p14:creationId xmlns:p14="http://schemas.microsoft.com/office/powerpoint/2010/main" val="13880859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ytuł 1"/>
          <p:cNvSpPr>
            <a:spLocks noGrp="1"/>
          </p:cNvSpPr>
          <p:nvPr>
            <p:ph type="ctrTitle"/>
          </p:nvPr>
        </p:nvSpPr>
        <p:spPr>
          <a:xfrm>
            <a:off x="3059832" y="1484784"/>
            <a:ext cx="5760640" cy="3875108"/>
          </a:xfrm>
        </p:spPr>
        <p:txBody>
          <a:bodyPr/>
          <a:lstStyle/>
          <a:p>
            <a:pPr algn="l"/>
            <a:r>
              <a:rPr lang="pl-PL" sz="1800" dirty="0">
                <a:solidFill>
                  <a:srgbClr val="00B0F0"/>
                </a:solidFill>
              </a:rPr>
              <a:t>Wykorzystuj materiały biurowe z tworzyw naturalnych </a:t>
            </a:r>
            <a:r>
              <a:rPr lang="pl-PL" sz="1800" dirty="0" smtClean="0">
                <a:solidFill>
                  <a:srgbClr val="00B0F0"/>
                </a:solidFill>
              </a:rPr>
              <a:t>lub </a:t>
            </a:r>
            <a:r>
              <a:rPr lang="pl-PL" sz="1800" dirty="0">
                <a:solidFill>
                  <a:srgbClr val="00B0F0"/>
                </a:solidFill>
              </a:rPr>
              <a:t>ulegających </a:t>
            </a:r>
            <a:r>
              <a:rPr lang="pl-PL" sz="1800" dirty="0" smtClean="0">
                <a:solidFill>
                  <a:srgbClr val="00B0F0"/>
                </a:solidFill>
              </a:rPr>
              <a:t>biodegradacji, albo </a:t>
            </a:r>
            <a:r>
              <a:rPr lang="pl-PL" sz="1800" dirty="0">
                <a:solidFill>
                  <a:srgbClr val="00B0F0"/>
                </a:solidFill>
              </a:rPr>
              <a:t>z materiałów </a:t>
            </a:r>
            <a:r>
              <a:rPr lang="pl-PL" sz="1800" dirty="0" smtClean="0">
                <a:solidFill>
                  <a:srgbClr val="00B0F0"/>
                </a:solidFill>
              </a:rPr>
              <a:t> z recyklingu, </a:t>
            </a:r>
            <a:br>
              <a:rPr lang="pl-PL" sz="1800" dirty="0" smtClean="0">
                <a:solidFill>
                  <a:srgbClr val="00B0F0"/>
                </a:solidFill>
              </a:rPr>
            </a:br>
            <a:r>
              <a:rPr lang="pl-PL" sz="1800" dirty="0" smtClean="0">
                <a:solidFill>
                  <a:srgbClr val="00B0F0"/>
                </a:solidFill>
              </a:rPr>
              <a:t>a także takich, które mogą </a:t>
            </a:r>
            <a:r>
              <a:rPr lang="pl-PL" sz="1800" dirty="0">
                <a:solidFill>
                  <a:srgbClr val="00B0F0"/>
                </a:solidFill>
              </a:rPr>
              <a:t>zostać poddane recyklingowi (np. papierowe, drewniane lub metalowe długopisy </a:t>
            </a:r>
            <a:r>
              <a:rPr lang="pl-PL" sz="1800" dirty="0" smtClean="0">
                <a:solidFill>
                  <a:srgbClr val="00B0F0"/>
                </a:solidFill>
              </a:rPr>
              <a:t>                             z </a:t>
            </a:r>
            <a:r>
              <a:rPr lang="pl-PL" sz="1800" dirty="0">
                <a:solidFill>
                  <a:srgbClr val="00B0F0"/>
                </a:solidFill>
              </a:rPr>
              <a:t>wymiennymi wkładami, papierowe taśmy klejące, koperty bez plastikowych </a:t>
            </a:r>
            <a:r>
              <a:rPr lang="pl-PL" sz="1800" dirty="0" smtClean="0">
                <a:solidFill>
                  <a:srgbClr val="00B0F0"/>
                </a:solidFill>
              </a:rPr>
              <a:t>okienek, najlepiej szare- z </a:t>
            </a:r>
            <a:r>
              <a:rPr lang="pl-PL" sz="1800" dirty="0">
                <a:solidFill>
                  <a:srgbClr val="00B0F0"/>
                </a:solidFill>
              </a:rPr>
              <a:t>papieru z recyklingu, papierowe samoprzylepne zakładki indeksujące, metalowe wąsy/klipsy archiwizacyjne, itp</a:t>
            </a:r>
            <a:r>
              <a:rPr lang="pl-PL" sz="1800" dirty="0" smtClean="0">
                <a:solidFill>
                  <a:srgbClr val="00B0F0"/>
                </a:solidFill>
              </a:rPr>
              <a:t>.).</a:t>
            </a:r>
            <a:endParaRPr lang="pl-PL" altLang="pl-PL" sz="1800" b="1" dirty="0" smtClean="0">
              <a:solidFill>
                <a:srgbClr val="00B0F0"/>
              </a:solidFill>
              <a:ea typeface="Arial Unicode MS" panose="020B0604020202020204" pitchFamily="34" charset="-128"/>
              <a:cs typeface="Calibri" panose="020F0502020204030204" pitchFamily="34" charset="0"/>
            </a:endParaRPr>
          </a:p>
        </p:txBody>
      </p:sp>
      <p:sp>
        <p:nvSpPr>
          <p:cNvPr id="9" name="Prostokąt 8"/>
          <p:cNvSpPr/>
          <p:nvPr/>
        </p:nvSpPr>
        <p:spPr>
          <a:xfrm>
            <a:off x="0" y="6337300"/>
            <a:ext cx="9144000" cy="54768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pl-PL"/>
          </a:p>
        </p:txBody>
      </p:sp>
      <p:sp>
        <p:nvSpPr>
          <p:cNvPr id="10" name="Podtytuł 4"/>
          <p:cNvSpPr txBox="1">
            <a:spLocks/>
          </p:cNvSpPr>
          <p:nvPr/>
        </p:nvSpPr>
        <p:spPr bwMode="auto">
          <a:xfrm>
            <a:off x="3635896" y="6467326"/>
            <a:ext cx="2952328" cy="2876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buFontTx/>
              <a:buNone/>
              <a:defRPr/>
            </a:pPr>
            <a:r>
              <a:rPr lang="pl-PL" altLang="pl-PL" sz="800" b="1" dirty="0" smtClean="0">
                <a:solidFill>
                  <a:schemeClr val="bg1"/>
                </a:solidFill>
                <a:latin typeface="+mn-lt"/>
                <a:ea typeface="Arial Unicode MS" pitchFamily="34" charset="-128"/>
                <a:cs typeface="Calibri" panose="020F0502020204030204" pitchFamily="34" charset="0"/>
              </a:rPr>
              <a:t>m.st. Warszawa | Biuro Ochrony Powietrza i Polityki Klimatycznej</a:t>
            </a:r>
            <a:endParaRPr lang="pl-PL" altLang="pl-PL" sz="800" dirty="0" smtClean="0">
              <a:solidFill>
                <a:schemeClr val="bg1"/>
              </a:solidFill>
              <a:latin typeface="+mn-lt"/>
              <a:ea typeface="Arial Unicode MS" pitchFamily="34" charset="-128"/>
              <a:cs typeface="Calibri" panose="020F0502020204030204" pitchFamily="34" charset="0"/>
            </a:endParaRPr>
          </a:p>
        </p:txBody>
      </p:sp>
      <p:sp>
        <p:nvSpPr>
          <p:cNvPr id="6" name="Tytuł 1"/>
          <p:cNvSpPr txBox="1">
            <a:spLocks/>
          </p:cNvSpPr>
          <p:nvPr/>
        </p:nvSpPr>
        <p:spPr bwMode="auto">
          <a:xfrm>
            <a:off x="395536" y="2649157"/>
            <a:ext cx="2664296" cy="1081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lnSpc>
                <a:spcPct val="80000"/>
              </a:lnSpc>
              <a:spcBef>
                <a:spcPts val="0"/>
              </a:spcBef>
              <a:buNone/>
            </a:pPr>
            <a:r>
              <a:rPr lang="pl-PL" sz="3600" b="1" dirty="0" smtClean="0">
                <a:solidFill>
                  <a:srgbClr val="00B0F0"/>
                </a:solidFill>
              </a:rPr>
              <a:t>Praca biurowa </a:t>
            </a:r>
            <a:br>
              <a:rPr lang="pl-PL" sz="3600" b="1" dirty="0" smtClean="0">
                <a:solidFill>
                  <a:srgbClr val="00B0F0"/>
                </a:solidFill>
              </a:rPr>
            </a:br>
            <a:r>
              <a:rPr lang="pl-PL" sz="3600" b="1" dirty="0" smtClean="0">
                <a:solidFill>
                  <a:srgbClr val="00B0F0"/>
                </a:solidFill>
              </a:rPr>
              <a:t>bez PLASTIKU</a:t>
            </a:r>
          </a:p>
        </p:txBody>
      </p:sp>
      <p:pic>
        <p:nvPicPr>
          <p:cNvPr id="7" name="Obraz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347864" y="6440012"/>
            <a:ext cx="276526" cy="314950"/>
          </a:xfrm>
          <a:prstGeom prst="rect">
            <a:avLst/>
          </a:prstGeom>
        </p:spPr>
      </p:pic>
      <p:pic>
        <p:nvPicPr>
          <p:cNvPr id="8" name="Obraz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504" y="100033"/>
            <a:ext cx="1558233" cy="1556792"/>
          </a:xfrm>
          <a:prstGeom prst="rect">
            <a:avLst/>
          </a:prstGeom>
        </p:spPr>
      </p:pic>
    </p:spTree>
    <p:extLst>
      <p:ext uri="{BB962C8B-B14F-4D97-AF65-F5344CB8AC3E}">
        <p14:creationId xmlns:p14="http://schemas.microsoft.com/office/powerpoint/2010/main" val="10085711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ytuł 1"/>
          <p:cNvSpPr>
            <a:spLocks noGrp="1"/>
          </p:cNvSpPr>
          <p:nvPr>
            <p:ph type="ctrTitle"/>
          </p:nvPr>
        </p:nvSpPr>
        <p:spPr>
          <a:xfrm>
            <a:off x="2987824" y="3429000"/>
            <a:ext cx="5616624" cy="864096"/>
          </a:xfrm>
        </p:spPr>
        <p:txBody>
          <a:bodyPr/>
          <a:lstStyle/>
          <a:p>
            <a:pPr algn="l" eaLnBrk="1" hangingPunct="1"/>
            <a:r>
              <a:rPr lang="pl-PL" altLang="pl-PL" sz="1800" dirty="0">
                <a:solidFill>
                  <a:srgbClr val="00B0F0"/>
                </a:solidFill>
              </a:rPr>
              <a:t/>
            </a:r>
            <a:br>
              <a:rPr lang="pl-PL" altLang="pl-PL" sz="1800" dirty="0">
                <a:solidFill>
                  <a:srgbClr val="00B0F0"/>
                </a:solidFill>
              </a:rPr>
            </a:br>
            <a:r>
              <a:rPr lang="pl-PL" altLang="pl-PL" sz="1800" dirty="0">
                <a:solidFill>
                  <a:srgbClr val="00B0F0"/>
                </a:solidFill>
              </a:rPr>
              <a:t/>
            </a:r>
            <a:br>
              <a:rPr lang="pl-PL" altLang="pl-PL" sz="1800" dirty="0">
                <a:solidFill>
                  <a:srgbClr val="00B0F0"/>
                </a:solidFill>
              </a:rPr>
            </a:br>
            <a:r>
              <a:rPr lang="pl-PL" altLang="pl-PL" sz="1800" dirty="0">
                <a:solidFill>
                  <a:srgbClr val="00B0F0"/>
                </a:solidFill>
              </a:rPr>
              <a:t/>
            </a:r>
            <a:br>
              <a:rPr lang="pl-PL" altLang="pl-PL" sz="1800" dirty="0">
                <a:solidFill>
                  <a:srgbClr val="00B0F0"/>
                </a:solidFill>
              </a:rPr>
            </a:br>
            <a:r>
              <a:rPr lang="pl-PL" altLang="pl-PL" sz="1800" dirty="0">
                <a:solidFill>
                  <a:srgbClr val="00B0F0"/>
                </a:solidFill>
              </a:rPr>
              <a:t>Zrezygnuj z plastikowych torebek i reklamówek na rzecz toreb wielokrotnego użytku, woreczków na zakupy </a:t>
            </a:r>
            <a:r>
              <a:rPr lang="pl-PL" altLang="pl-PL" sz="1800" dirty="0" smtClean="0">
                <a:solidFill>
                  <a:srgbClr val="00B0F0"/>
                </a:solidFill>
              </a:rPr>
              <a:t/>
            </a:r>
            <a:br>
              <a:rPr lang="pl-PL" altLang="pl-PL" sz="1800" dirty="0" smtClean="0">
                <a:solidFill>
                  <a:srgbClr val="00B0F0"/>
                </a:solidFill>
              </a:rPr>
            </a:br>
            <a:r>
              <a:rPr lang="pl-PL" altLang="pl-PL" sz="1800" dirty="0" smtClean="0">
                <a:solidFill>
                  <a:srgbClr val="00B0F0"/>
                </a:solidFill>
              </a:rPr>
              <a:t>(</a:t>
            </a:r>
            <a:r>
              <a:rPr lang="pl-PL" altLang="pl-PL" sz="1800" dirty="0">
                <a:solidFill>
                  <a:srgbClr val="00B0F0"/>
                </a:solidFill>
              </a:rPr>
              <a:t>np. materiałowych, ze sznurka) lub </a:t>
            </a:r>
            <a:r>
              <a:rPr lang="pl-PL" altLang="pl-PL" sz="1800" dirty="0" err="1">
                <a:solidFill>
                  <a:srgbClr val="00B0F0"/>
                </a:solidFill>
              </a:rPr>
              <a:t>woskowijki</a:t>
            </a:r>
            <a:r>
              <a:rPr lang="pl-PL" altLang="pl-PL" sz="1800" dirty="0">
                <a:solidFill>
                  <a:srgbClr val="00B0F0"/>
                </a:solidFill>
              </a:rPr>
              <a:t>.</a:t>
            </a:r>
            <a:br>
              <a:rPr lang="pl-PL" altLang="pl-PL" sz="1800" dirty="0">
                <a:solidFill>
                  <a:srgbClr val="00B0F0"/>
                </a:solidFill>
              </a:rPr>
            </a:br>
            <a:r>
              <a:rPr lang="pl-PL" altLang="pl-PL" sz="1800" dirty="0" smtClean="0">
                <a:solidFill>
                  <a:srgbClr val="00B0F0"/>
                </a:solidFill>
              </a:rPr>
              <a:t/>
            </a:r>
            <a:br>
              <a:rPr lang="pl-PL" altLang="pl-PL" sz="1800" dirty="0" smtClean="0">
                <a:solidFill>
                  <a:srgbClr val="00B0F0"/>
                </a:solidFill>
              </a:rPr>
            </a:br>
            <a:r>
              <a:rPr lang="pl-PL" altLang="pl-PL" sz="1800" dirty="0">
                <a:solidFill>
                  <a:srgbClr val="00B0F0"/>
                </a:solidFill>
              </a:rPr>
              <a:t>Sprawdź: </a:t>
            </a:r>
            <a:r>
              <a:rPr lang="pl-PL" altLang="pl-PL" sz="1800" dirty="0" smtClean="0">
                <a:solidFill>
                  <a:srgbClr val="00B0F0"/>
                </a:solidFill>
              </a:rPr>
              <a:t/>
            </a:r>
            <a:br>
              <a:rPr lang="pl-PL" altLang="pl-PL" sz="1800" dirty="0" smtClean="0">
                <a:solidFill>
                  <a:srgbClr val="00B0F0"/>
                </a:solidFill>
              </a:rPr>
            </a:br>
            <a:r>
              <a:rPr lang="pl-PL" altLang="pl-PL" sz="1800" u="sng" dirty="0" smtClean="0">
                <a:solidFill>
                  <a:srgbClr val="FF0000"/>
                </a:solidFill>
                <a:hlinkClick r:id="rId3"/>
              </a:rPr>
              <a:t>https</a:t>
            </a:r>
            <a:r>
              <a:rPr lang="pl-PL" altLang="pl-PL" sz="1800" u="sng" dirty="0">
                <a:solidFill>
                  <a:srgbClr val="FF0000"/>
                </a:solidFill>
                <a:hlinkClick r:id="rId3"/>
              </a:rPr>
              <a:t>://woskowijki.pl/o-woskowijkach</a:t>
            </a:r>
            <a:r>
              <a:rPr lang="pl-PL" altLang="pl-PL" sz="1800" u="sng" dirty="0" smtClean="0">
                <a:solidFill>
                  <a:srgbClr val="FF0000"/>
                </a:solidFill>
                <a:hlinkClick r:id="rId3"/>
              </a:rPr>
              <a:t>/</a:t>
            </a:r>
            <a:r>
              <a:rPr lang="pl-PL" altLang="pl-PL" sz="1800" u="sng" dirty="0" smtClean="0">
                <a:solidFill>
                  <a:srgbClr val="FF0000"/>
                </a:solidFill>
              </a:rPr>
              <a:t/>
            </a:r>
            <a:br>
              <a:rPr lang="pl-PL" altLang="pl-PL" sz="1800" u="sng" dirty="0" smtClean="0">
                <a:solidFill>
                  <a:srgbClr val="FF0000"/>
                </a:solidFill>
              </a:rPr>
            </a:br>
            <a:r>
              <a:rPr lang="pl-PL" altLang="pl-PL" sz="1800" dirty="0"/>
              <a:t/>
            </a:r>
            <a:br>
              <a:rPr lang="pl-PL" altLang="pl-PL" sz="1800" dirty="0"/>
            </a:br>
            <a:r>
              <a:rPr lang="pl-PL" altLang="pl-PL" sz="1800" dirty="0"/>
              <a:t/>
            </a:r>
            <a:br>
              <a:rPr lang="pl-PL" altLang="pl-PL" sz="1800" dirty="0"/>
            </a:br>
            <a:endParaRPr lang="pl-PL" altLang="pl-PL" sz="1800" dirty="0" smtClean="0">
              <a:solidFill>
                <a:srgbClr val="002060"/>
              </a:solidFill>
              <a:latin typeface="+mn-lt"/>
              <a:ea typeface="Arial Unicode MS" panose="020B0604020202020204" pitchFamily="34" charset="-128"/>
              <a:cs typeface="Calibri" panose="020F0502020204030204" pitchFamily="34" charset="0"/>
            </a:endParaRPr>
          </a:p>
        </p:txBody>
      </p:sp>
      <p:sp>
        <p:nvSpPr>
          <p:cNvPr id="9" name="Prostokąt 8"/>
          <p:cNvSpPr/>
          <p:nvPr/>
        </p:nvSpPr>
        <p:spPr>
          <a:xfrm>
            <a:off x="0" y="6337300"/>
            <a:ext cx="9144000" cy="54768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pl-PL"/>
          </a:p>
        </p:txBody>
      </p:sp>
      <p:sp>
        <p:nvSpPr>
          <p:cNvPr id="11" name="Prostokąt 2"/>
          <p:cNvSpPr>
            <a:spLocks noChangeArrowheads="1"/>
          </p:cNvSpPr>
          <p:nvPr/>
        </p:nvSpPr>
        <p:spPr bwMode="auto">
          <a:xfrm>
            <a:off x="152400" y="5757863"/>
            <a:ext cx="859631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a:spcBef>
                <a:spcPct val="0"/>
              </a:spcBef>
              <a:buFont typeface="Arial" panose="020B0604020202020204" pitchFamily="34" charset="0"/>
              <a:buNone/>
              <a:defRPr/>
            </a:pPr>
            <a:endParaRPr lang="pl-PL" sz="1200" dirty="0"/>
          </a:p>
          <a:p>
            <a:pPr algn="just">
              <a:spcBef>
                <a:spcPct val="0"/>
              </a:spcBef>
              <a:buFontTx/>
              <a:buNone/>
              <a:defRPr/>
            </a:pPr>
            <a:r>
              <a:rPr lang="pl-PL" altLang="pl-PL" sz="1200" dirty="0" smtClean="0">
                <a:latin typeface="+mn-lt"/>
              </a:rPr>
              <a:t>   </a:t>
            </a:r>
          </a:p>
        </p:txBody>
      </p:sp>
      <p:sp>
        <p:nvSpPr>
          <p:cNvPr id="12" name="Podtytuł 4"/>
          <p:cNvSpPr txBox="1">
            <a:spLocks/>
          </p:cNvSpPr>
          <p:nvPr/>
        </p:nvSpPr>
        <p:spPr bwMode="auto">
          <a:xfrm>
            <a:off x="3635896" y="6467326"/>
            <a:ext cx="2952328" cy="2876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buFontTx/>
              <a:buNone/>
              <a:defRPr/>
            </a:pPr>
            <a:r>
              <a:rPr lang="pl-PL" altLang="pl-PL" sz="800" b="1" dirty="0" smtClean="0">
                <a:solidFill>
                  <a:schemeClr val="bg1"/>
                </a:solidFill>
                <a:latin typeface="+mn-lt"/>
                <a:ea typeface="Arial Unicode MS" pitchFamily="34" charset="-128"/>
                <a:cs typeface="Calibri" panose="020F0502020204030204" pitchFamily="34" charset="0"/>
              </a:rPr>
              <a:t>m.st. Warszawa | Biuro Ochrony Powietrza i Polityki Klimatycznej</a:t>
            </a:r>
            <a:endParaRPr lang="pl-PL" altLang="pl-PL" sz="800" dirty="0" smtClean="0">
              <a:solidFill>
                <a:schemeClr val="bg1"/>
              </a:solidFill>
              <a:latin typeface="+mn-lt"/>
              <a:ea typeface="Arial Unicode MS" pitchFamily="34" charset="-128"/>
              <a:cs typeface="Calibri" panose="020F0502020204030204" pitchFamily="34" charset="0"/>
            </a:endParaRPr>
          </a:p>
        </p:txBody>
      </p:sp>
      <p:sp>
        <p:nvSpPr>
          <p:cNvPr id="14" name="Tytuł 1"/>
          <p:cNvSpPr txBox="1">
            <a:spLocks/>
          </p:cNvSpPr>
          <p:nvPr/>
        </p:nvSpPr>
        <p:spPr bwMode="auto">
          <a:xfrm>
            <a:off x="1613086" y="692696"/>
            <a:ext cx="5917828" cy="1081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lnSpc>
                <a:spcPct val="80000"/>
              </a:lnSpc>
              <a:spcBef>
                <a:spcPts val="0"/>
              </a:spcBef>
              <a:buNone/>
            </a:pPr>
            <a:r>
              <a:rPr lang="pl-PL" sz="3600" b="1" dirty="0" smtClean="0">
                <a:solidFill>
                  <a:srgbClr val="00B0F0"/>
                </a:solidFill>
              </a:rPr>
              <a:t>Rozpad </a:t>
            </a:r>
            <a:r>
              <a:rPr lang="pl-PL" sz="3600" b="1" dirty="0">
                <a:solidFill>
                  <a:srgbClr val="00B0F0"/>
                </a:solidFill>
              </a:rPr>
              <a:t>torebki trwa 10-100 lat!</a:t>
            </a:r>
            <a:endParaRPr lang="pl-PL" sz="3600" b="1" dirty="0" smtClean="0">
              <a:solidFill>
                <a:srgbClr val="00B0F0"/>
              </a:solidFill>
            </a:endParaRPr>
          </a:p>
        </p:txBody>
      </p:sp>
      <p:pic>
        <p:nvPicPr>
          <p:cNvPr id="15" name="Obraz 1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347864" y="6440012"/>
            <a:ext cx="276526" cy="314950"/>
          </a:xfrm>
          <a:prstGeom prst="rect">
            <a:avLst/>
          </a:prstGeom>
        </p:spPr>
      </p:pic>
      <p:pic>
        <p:nvPicPr>
          <p:cNvPr id="3" name="Obraz 2"/>
          <p:cNvPicPr>
            <a:picLocks noChangeAspect="1"/>
          </p:cNvPicPr>
          <p:nvPr/>
        </p:nvPicPr>
        <p:blipFill>
          <a:blip r:embed="rId5"/>
          <a:stretch>
            <a:fillRect/>
          </a:stretch>
        </p:blipFill>
        <p:spPr>
          <a:xfrm>
            <a:off x="395536" y="2556603"/>
            <a:ext cx="1923009" cy="1931334"/>
          </a:xfrm>
          <a:prstGeom prst="rect">
            <a:avLst/>
          </a:prstGeom>
        </p:spPr>
      </p:pic>
      <p:pic>
        <p:nvPicPr>
          <p:cNvPr id="10" name="Obraz 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7004" y="73782"/>
            <a:ext cx="1558233" cy="1556792"/>
          </a:xfrm>
          <a:prstGeom prst="rect">
            <a:avLst/>
          </a:prstGeom>
        </p:spPr>
      </p:pic>
    </p:spTree>
    <p:extLst>
      <p:ext uri="{BB962C8B-B14F-4D97-AF65-F5344CB8AC3E}">
        <p14:creationId xmlns:p14="http://schemas.microsoft.com/office/powerpoint/2010/main" val="18356345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ytuł 1"/>
          <p:cNvSpPr>
            <a:spLocks noGrp="1"/>
          </p:cNvSpPr>
          <p:nvPr>
            <p:ph type="ctrTitle"/>
          </p:nvPr>
        </p:nvSpPr>
        <p:spPr>
          <a:xfrm>
            <a:off x="2772049" y="3750184"/>
            <a:ext cx="5976664" cy="864096"/>
          </a:xfrm>
        </p:spPr>
        <p:txBody>
          <a:bodyPr/>
          <a:lstStyle/>
          <a:p>
            <a:pPr algn="l" eaLnBrk="1" hangingPunct="1"/>
            <a:r>
              <a:rPr lang="pl-PL" altLang="pl-PL" sz="1800" dirty="0">
                <a:solidFill>
                  <a:srgbClr val="00B0F0"/>
                </a:solidFill>
              </a:rPr>
              <a:t/>
            </a:r>
            <a:br>
              <a:rPr lang="pl-PL" altLang="pl-PL" sz="1800" dirty="0">
                <a:solidFill>
                  <a:srgbClr val="00B0F0"/>
                </a:solidFill>
              </a:rPr>
            </a:br>
            <a:r>
              <a:rPr lang="pl-PL" altLang="pl-PL" sz="1800" dirty="0">
                <a:solidFill>
                  <a:srgbClr val="00B0F0"/>
                </a:solidFill>
              </a:rPr>
              <a:t/>
            </a:r>
            <a:br>
              <a:rPr lang="pl-PL" altLang="pl-PL" sz="1800" dirty="0">
                <a:solidFill>
                  <a:srgbClr val="00B0F0"/>
                </a:solidFill>
              </a:rPr>
            </a:br>
            <a:r>
              <a:rPr lang="pl-PL" altLang="pl-PL" sz="1800" b="1" dirty="0">
                <a:solidFill>
                  <a:srgbClr val="00B0F0"/>
                </a:solidFill>
              </a:rPr>
              <a:t>Zrezygnuj z gotowych posiłków serwowanych przez firmy cateringowe pakowanych </a:t>
            </a:r>
            <a:r>
              <a:rPr lang="pl-PL" altLang="pl-PL" sz="1800" b="1" dirty="0" smtClean="0">
                <a:solidFill>
                  <a:srgbClr val="00B0F0"/>
                </a:solidFill>
              </a:rPr>
              <a:t>w </a:t>
            </a:r>
            <a:r>
              <a:rPr lang="pl-PL" altLang="pl-PL" sz="1800" b="1" dirty="0">
                <a:solidFill>
                  <a:srgbClr val="00B0F0"/>
                </a:solidFill>
              </a:rPr>
              <a:t>opakowania z tworzyw sztucznych </a:t>
            </a:r>
            <a:r>
              <a:rPr lang="pl-PL" altLang="pl-PL" sz="1800" dirty="0">
                <a:solidFill>
                  <a:srgbClr val="00B0F0"/>
                </a:solidFill>
              </a:rPr>
              <a:t>(np. tzw. diety pudełkowe) na </a:t>
            </a:r>
            <a:r>
              <a:rPr lang="pl-PL" altLang="pl-PL" sz="1800" dirty="0" smtClean="0">
                <a:solidFill>
                  <a:srgbClr val="00B0F0"/>
                </a:solidFill>
              </a:rPr>
              <a:t>rzecz</a:t>
            </a:r>
            <a:r>
              <a:rPr lang="pl-PL" altLang="pl-PL" sz="1800" dirty="0">
                <a:solidFill>
                  <a:srgbClr val="00B0F0"/>
                </a:solidFill>
              </a:rPr>
              <a:t> </a:t>
            </a:r>
            <a:r>
              <a:rPr lang="pl-PL" altLang="pl-PL" sz="1800" dirty="0" smtClean="0">
                <a:solidFill>
                  <a:srgbClr val="00B0F0"/>
                </a:solidFill>
              </a:rPr>
              <a:t/>
            </a:r>
            <a:br>
              <a:rPr lang="pl-PL" altLang="pl-PL" sz="1800" dirty="0" smtClean="0">
                <a:solidFill>
                  <a:srgbClr val="00B0F0"/>
                </a:solidFill>
              </a:rPr>
            </a:br>
            <a:r>
              <a:rPr lang="pl-PL" altLang="pl-PL" sz="1800" dirty="0" smtClean="0">
                <a:solidFill>
                  <a:srgbClr val="00B0F0"/>
                </a:solidFill>
              </a:rPr>
              <a:t>przynoszenia posiłków </a:t>
            </a:r>
            <a:r>
              <a:rPr lang="pl-PL" altLang="pl-PL" sz="1800" dirty="0">
                <a:solidFill>
                  <a:srgbClr val="00B0F0"/>
                </a:solidFill>
              </a:rPr>
              <a:t>we własnych pojemnikach </a:t>
            </a:r>
            <a:r>
              <a:rPr lang="pl-PL" altLang="pl-PL" sz="1800" dirty="0" smtClean="0">
                <a:solidFill>
                  <a:srgbClr val="00B0F0"/>
                </a:solidFill>
              </a:rPr>
              <a:t>    wielkokrotnego </a:t>
            </a:r>
            <a:r>
              <a:rPr lang="pl-PL" altLang="pl-PL" sz="1800" dirty="0">
                <a:solidFill>
                  <a:srgbClr val="00B0F0"/>
                </a:solidFill>
              </a:rPr>
              <a:t>użytku</a:t>
            </a:r>
            <a:r>
              <a:rPr lang="pl-PL" altLang="pl-PL" sz="1800" dirty="0" smtClean="0">
                <a:solidFill>
                  <a:srgbClr val="00B0F0"/>
                </a:solidFill>
              </a:rPr>
              <a:t>, wyjścia (w czasie przerwy) na  posiłek „na </a:t>
            </a:r>
            <a:r>
              <a:rPr lang="pl-PL" altLang="pl-PL" sz="1800" dirty="0">
                <a:solidFill>
                  <a:srgbClr val="00B0F0"/>
                </a:solidFill>
              </a:rPr>
              <a:t>mieście</a:t>
            </a:r>
            <a:r>
              <a:rPr lang="pl-PL" altLang="pl-PL" sz="1800" dirty="0" smtClean="0">
                <a:solidFill>
                  <a:srgbClr val="00B0F0"/>
                </a:solidFill>
              </a:rPr>
              <a:t>”, zakupu </a:t>
            </a:r>
            <a:r>
              <a:rPr lang="pl-PL" altLang="pl-PL" sz="1800" dirty="0">
                <a:solidFill>
                  <a:srgbClr val="00B0F0"/>
                </a:solidFill>
              </a:rPr>
              <a:t>posiłku na wynos </a:t>
            </a:r>
            <a:r>
              <a:rPr lang="pl-PL" altLang="pl-PL" sz="1800" dirty="0" smtClean="0">
                <a:solidFill>
                  <a:srgbClr val="00B0F0"/>
                </a:solidFill>
              </a:rPr>
              <a:t>serwowanego </a:t>
            </a:r>
            <a:r>
              <a:rPr lang="pl-PL" altLang="pl-PL" sz="1800" dirty="0">
                <a:solidFill>
                  <a:srgbClr val="00B0F0"/>
                </a:solidFill>
              </a:rPr>
              <a:t>do </a:t>
            </a:r>
            <a:r>
              <a:rPr lang="pl-PL" altLang="pl-PL" sz="1800" dirty="0" smtClean="0">
                <a:solidFill>
                  <a:srgbClr val="00B0F0"/>
                </a:solidFill>
              </a:rPr>
              <a:t>własnego naczynia, korzystania </a:t>
            </a:r>
            <a:r>
              <a:rPr lang="pl-PL" altLang="pl-PL" sz="1800" dirty="0">
                <a:solidFill>
                  <a:srgbClr val="00B0F0"/>
                </a:solidFill>
              </a:rPr>
              <a:t>z </a:t>
            </a:r>
            <a:r>
              <a:rPr lang="pl-PL" altLang="pl-PL" sz="1800" dirty="0" err="1" smtClean="0">
                <a:solidFill>
                  <a:srgbClr val="00B0F0"/>
                </a:solidFill>
              </a:rPr>
              <a:t>ecocateringu</a:t>
            </a:r>
            <a:r>
              <a:rPr lang="pl-PL" altLang="pl-PL" sz="1800" dirty="0" smtClean="0">
                <a:solidFill>
                  <a:srgbClr val="00B0F0"/>
                </a:solidFill>
              </a:rPr>
              <a:t> (posiłki </a:t>
            </a:r>
            <a:r>
              <a:rPr lang="pl-PL" altLang="pl-PL" sz="1800" dirty="0">
                <a:solidFill>
                  <a:srgbClr val="00B0F0"/>
                </a:solidFill>
              </a:rPr>
              <a:t>dostarczane do zamawiającego </a:t>
            </a:r>
            <a:r>
              <a:rPr lang="pl-PL" altLang="pl-PL" sz="1800" dirty="0" smtClean="0">
                <a:solidFill>
                  <a:srgbClr val="00B0F0"/>
                </a:solidFill>
              </a:rPr>
              <a:t>w </a:t>
            </a:r>
            <a:r>
              <a:rPr lang="pl-PL" altLang="pl-PL" sz="1800" dirty="0">
                <a:solidFill>
                  <a:srgbClr val="00B0F0"/>
                </a:solidFill>
              </a:rPr>
              <a:t>termosach np. ze stali </a:t>
            </a:r>
            <a:r>
              <a:rPr lang="pl-PL" altLang="pl-PL" sz="1800" dirty="0" smtClean="0">
                <a:solidFill>
                  <a:srgbClr val="00B0F0"/>
                </a:solidFill>
              </a:rPr>
              <a:t>nierdzewnej).</a:t>
            </a:r>
            <a:r>
              <a:rPr lang="pl-PL" altLang="pl-PL" sz="1800" dirty="0">
                <a:solidFill>
                  <a:srgbClr val="00B0F0"/>
                </a:solidFill>
              </a:rPr>
              <a:t/>
            </a:r>
            <a:br>
              <a:rPr lang="pl-PL" altLang="pl-PL" sz="1800" dirty="0">
                <a:solidFill>
                  <a:srgbClr val="00B0F0"/>
                </a:solidFill>
              </a:rPr>
            </a:br>
            <a:r>
              <a:rPr lang="pl-PL" altLang="pl-PL" sz="1800" dirty="0">
                <a:solidFill>
                  <a:srgbClr val="00B0F0"/>
                </a:solidFill>
              </a:rPr>
              <a:t/>
            </a:r>
            <a:br>
              <a:rPr lang="pl-PL" altLang="pl-PL" sz="1800" dirty="0">
                <a:solidFill>
                  <a:srgbClr val="00B0F0"/>
                </a:solidFill>
              </a:rPr>
            </a:br>
            <a:r>
              <a:rPr lang="pl-PL" altLang="pl-PL" sz="1800" dirty="0">
                <a:solidFill>
                  <a:srgbClr val="00B0F0"/>
                </a:solidFill>
              </a:rPr>
              <a:t>Sprawdź, czy istnieje możliwość stworzenia lokalnej </a:t>
            </a:r>
            <a:r>
              <a:rPr lang="pl-PL" altLang="pl-PL" sz="1800" dirty="0" smtClean="0">
                <a:solidFill>
                  <a:srgbClr val="00B0F0"/>
                </a:solidFill>
              </a:rPr>
              <a:t>stołówki lub jadłodajni </a:t>
            </a:r>
            <a:r>
              <a:rPr lang="pl-PL" altLang="pl-PL" sz="1800" dirty="0">
                <a:solidFill>
                  <a:srgbClr val="00B0F0"/>
                </a:solidFill>
              </a:rPr>
              <a:t>pracowniczej </a:t>
            </a:r>
            <a:r>
              <a:rPr lang="pl-PL" altLang="pl-PL" sz="1800" dirty="0" smtClean="0">
                <a:solidFill>
                  <a:srgbClr val="00B0F0"/>
                </a:solidFill>
              </a:rPr>
              <a:t>z </a:t>
            </a:r>
            <a:r>
              <a:rPr lang="pl-PL" altLang="pl-PL" sz="1800" dirty="0">
                <a:solidFill>
                  <a:srgbClr val="00B0F0"/>
                </a:solidFill>
              </a:rPr>
              <a:t>posiłkami serwowanymi </a:t>
            </a:r>
            <a:r>
              <a:rPr lang="pl-PL" altLang="pl-PL" sz="1800" dirty="0" smtClean="0">
                <a:solidFill>
                  <a:srgbClr val="00B0F0"/>
                </a:solidFill>
              </a:rPr>
              <a:t/>
            </a:r>
            <a:br>
              <a:rPr lang="pl-PL" altLang="pl-PL" sz="1800" dirty="0" smtClean="0">
                <a:solidFill>
                  <a:srgbClr val="00B0F0"/>
                </a:solidFill>
              </a:rPr>
            </a:br>
            <a:r>
              <a:rPr lang="pl-PL" altLang="pl-PL" sz="1800" dirty="0" smtClean="0">
                <a:solidFill>
                  <a:srgbClr val="00B0F0"/>
                </a:solidFill>
              </a:rPr>
              <a:t>na zastawie wielokrotnego użytku lub </a:t>
            </a:r>
            <a:r>
              <a:rPr lang="pl-PL" altLang="pl-PL" sz="1800" dirty="0">
                <a:solidFill>
                  <a:srgbClr val="00B0F0"/>
                </a:solidFill>
              </a:rPr>
              <a:t>możliwość otrzymania </a:t>
            </a:r>
            <a:r>
              <a:rPr lang="pl-PL" altLang="pl-PL" sz="1800" dirty="0" smtClean="0">
                <a:solidFill>
                  <a:srgbClr val="00B0F0"/>
                </a:solidFill>
              </a:rPr>
              <a:t>przez pracowników dofinansowania </a:t>
            </a:r>
            <a:r>
              <a:rPr lang="pl-PL" altLang="pl-PL" sz="1800" dirty="0">
                <a:solidFill>
                  <a:srgbClr val="00B0F0"/>
                </a:solidFill>
              </a:rPr>
              <a:t>do posiłków </a:t>
            </a:r>
            <a:r>
              <a:rPr lang="pl-PL" altLang="pl-PL" sz="1800" dirty="0" smtClean="0">
                <a:solidFill>
                  <a:srgbClr val="00B0F0"/>
                </a:solidFill>
              </a:rPr>
              <a:t>                             w </a:t>
            </a:r>
            <a:r>
              <a:rPr lang="pl-PL" altLang="pl-PL" sz="1800" dirty="0">
                <a:solidFill>
                  <a:srgbClr val="00B0F0"/>
                </a:solidFill>
              </a:rPr>
              <a:t>„komercyjnych” restauracjach lub </a:t>
            </a:r>
            <a:r>
              <a:rPr lang="pl-PL" altLang="pl-PL" sz="1800" dirty="0" smtClean="0">
                <a:solidFill>
                  <a:srgbClr val="00B0F0"/>
                </a:solidFill>
              </a:rPr>
              <a:t>zawarcia </a:t>
            </a:r>
            <a:r>
              <a:rPr lang="pl-PL" altLang="pl-PL" sz="1800" dirty="0">
                <a:solidFill>
                  <a:srgbClr val="00B0F0"/>
                </a:solidFill>
              </a:rPr>
              <a:t>umowy </a:t>
            </a:r>
            <a:r>
              <a:rPr lang="pl-PL" altLang="pl-PL" sz="1800" dirty="0" smtClean="0">
                <a:solidFill>
                  <a:srgbClr val="00B0F0"/>
                </a:solidFill>
              </a:rPr>
              <a:t>                       z </a:t>
            </a:r>
            <a:r>
              <a:rPr lang="pl-PL" altLang="pl-PL" sz="1800" dirty="0">
                <a:solidFill>
                  <a:srgbClr val="00B0F0"/>
                </a:solidFill>
              </a:rPr>
              <a:t>najbliższą restauracją na abonament dla pracowników.</a:t>
            </a:r>
            <a:br>
              <a:rPr lang="pl-PL" altLang="pl-PL" sz="1800" dirty="0">
                <a:solidFill>
                  <a:srgbClr val="00B0F0"/>
                </a:solidFill>
              </a:rPr>
            </a:br>
            <a:r>
              <a:rPr lang="pl-PL" altLang="pl-PL" sz="1800" dirty="0">
                <a:solidFill>
                  <a:srgbClr val="00B0F0"/>
                </a:solidFill>
              </a:rPr>
              <a:t/>
            </a:r>
            <a:br>
              <a:rPr lang="pl-PL" altLang="pl-PL" sz="1800" dirty="0">
                <a:solidFill>
                  <a:srgbClr val="00B0F0"/>
                </a:solidFill>
              </a:rPr>
            </a:br>
            <a:r>
              <a:rPr lang="pl-PL" altLang="pl-PL" sz="1800" dirty="0" smtClean="0">
                <a:solidFill>
                  <a:srgbClr val="00B0F0"/>
                </a:solidFill>
              </a:rPr>
              <a:t/>
            </a:r>
            <a:br>
              <a:rPr lang="pl-PL" altLang="pl-PL" sz="1800" dirty="0" smtClean="0">
                <a:solidFill>
                  <a:srgbClr val="00B0F0"/>
                </a:solidFill>
              </a:rPr>
            </a:br>
            <a:r>
              <a:rPr lang="pl-PL" altLang="pl-PL" sz="1800" dirty="0"/>
              <a:t/>
            </a:r>
            <a:br>
              <a:rPr lang="pl-PL" altLang="pl-PL" sz="1800" dirty="0"/>
            </a:br>
            <a:r>
              <a:rPr lang="pl-PL" altLang="pl-PL" sz="1800" dirty="0"/>
              <a:t/>
            </a:r>
            <a:br>
              <a:rPr lang="pl-PL" altLang="pl-PL" sz="1800" dirty="0"/>
            </a:br>
            <a:endParaRPr lang="pl-PL" altLang="pl-PL" sz="1800" dirty="0" smtClean="0">
              <a:solidFill>
                <a:srgbClr val="002060"/>
              </a:solidFill>
              <a:latin typeface="+mn-lt"/>
              <a:ea typeface="Arial Unicode MS" panose="020B0604020202020204" pitchFamily="34" charset="-128"/>
              <a:cs typeface="Calibri" panose="020F0502020204030204" pitchFamily="34" charset="0"/>
            </a:endParaRPr>
          </a:p>
        </p:txBody>
      </p:sp>
      <p:sp>
        <p:nvSpPr>
          <p:cNvPr id="9" name="Prostokąt 8"/>
          <p:cNvSpPr/>
          <p:nvPr/>
        </p:nvSpPr>
        <p:spPr>
          <a:xfrm>
            <a:off x="0" y="6337300"/>
            <a:ext cx="9144000" cy="54768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pl-PL"/>
          </a:p>
        </p:txBody>
      </p:sp>
      <p:sp>
        <p:nvSpPr>
          <p:cNvPr id="11" name="Prostokąt 2"/>
          <p:cNvSpPr>
            <a:spLocks noChangeArrowheads="1"/>
          </p:cNvSpPr>
          <p:nvPr/>
        </p:nvSpPr>
        <p:spPr bwMode="auto">
          <a:xfrm>
            <a:off x="152400" y="5757863"/>
            <a:ext cx="859631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a:spcBef>
                <a:spcPct val="0"/>
              </a:spcBef>
              <a:buFont typeface="Arial" panose="020B0604020202020204" pitchFamily="34" charset="0"/>
              <a:buNone/>
              <a:defRPr/>
            </a:pPr>
            <a:endParaRPr lang="pl-PL" sz="1200" dirty="0"/>
          </a:p>
          <a:p>
            <a:pPr algn="just">
              <a:spcBef>
                <a:spcPct val="0"/>
              </a:spcBef>
              <a:buFontTx/>
              <a:buNone/>
              <a:defRPr/>
            </a:pPr>
            <a:r>
              <a:rPr lang="pl-PL" altLang="pl-PL" sz="1200" dirty="0" smtClean="0">
                <a:latin typeface="+mn-lt"/>
              </a:rPr>
              <a:t>   </a:t>
            </a:r>
          </a:p>
        </p:txBody>
      </p:sp>
      <p:sp>
        <p:nvSpPr>
          <p:cNvPr id="12" name="Podtytuł 4"/>
          <p:cNvSpPr txBox="1">
            <a:spLocks/>
          </p:cNvSpPr>
          <p:nvPr/>
        </p:nvSpPr>
        <p:spPr bwMode="auto">
          <a:xfrm>
            <a:off x="3635896" y="6467326"/>
            <a:ext cx="2952328" cy="2876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buFontTx/>
              <a:buNone/>
              <a:defRPr/>
            </a:pPr>
            <a:r>
              <a:rPr lang="pl-PL" altLang="pl-PL" sz="800" b="1" dirty="0" smtClean="0">
                <a:solidFill>
                  <a:schemeClr val="bg1"/>
                </a:solidFill>
                <a:latin typeface="+mn-lt"/>
                <a:ea typeface="Arial Unicode MS" pitchFamily="34" charset="-128"/>
                <a:cs typeface="Calibri" panose="020F0502020204030204" pitchFamily="34" charset="0"/>
              </a:rPr>
              <a:t>m.st. Warszawa | Biuro Ochrony Powietrza i Polityki Klimatycznej</a:t>
            </a:r>
            <a:endParaRPr lang="pl-PL" altLang="pl-PL" sz="800" dirty="0" smtClean="0">
              <a:solidFill>
                <a:schemeClr val="bg1"/>
              </a:solidFill>
              <a:latin typeface="+mn-lt"/>
              <a:ea typeface="Arial Unicode MS" pitchFamily="34" charset="-128"/>
              <a:cs typeface="Calibri" panose="020F0502020204030204" pitchFamily="34" charset="0"/>
            </a:endParaRPr>
          </a:p>
        </p:txBody>
      </p:sp>
      <p:sp>
        <p:nvSpPr>
          <p:cNvPr id="14" name="Tytuł 1"/>
          <p:cNvSpPr txBox="1">
            <a:spLocks/>
          </p:cNvSpPr>
          <p:nvPr/>
        </p:nvSpPr>
        <p:spPr bwMode="auto">
          <a:xfrm>
            <a:off x="1547664" y="188640"/>
            <a:ext cx="7056784" cy="1081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lnSpc>
                <a:spcPct val="80000"/>
              </a:lnSpc>
              <a:spcBef>
                <a:spcPts val="0"/>
              </a:spcBef>
              <a:buNone/>
            </a:pPr>
            <a:r>
              <a:rPr lang="pl-PL" b="1" dirty="0" smtClean="0">
                <a:solidFill>
                  <a:srgbClr val="00B0F0"/>
                </a:solidFill>
              </a:rPr>
              <a:t>Rozpad </a:t>
            </a:r>
            <a:r>
              <a:rPr lang="pl-PL" b="1" dirty="0">
                <a:solidFill>
                  <a:srgbClr val="00B0F0"/>
                </a:solidFill>
              </a:rPr>
              <a:t>pojemnika styropianowego trwa </a:t>
            </a:r>
            <a:br>
              <a:rPr lang="pl-PL" b="1" dirty="0">
                <a:solidFill>
                  <a:srgbClr val="00B0F0"/>
                </a:solidFill>
              </a:rPr>
            </a:br>
            <a:r>
              <a:rPr lang="pl-PL" b="1" dirty="0">
                <a:solidFill>
                  <a:srgbClr val="00B0F0"/>
                </a:solidFill>
              </a:rPr>
              <a:t>50-500 lat!</a:t>
            </a:r>
            <a:endParaRPr lang="pl-PL" b="1" dirty="0" smtClean="0">
              <a:solidFill>
                <a:srgbClr val="00B0F0"/>
              </a:solidFill>
            </a:endParaRPr>
          </a:p>
        </p:txBody>
      </p:sp>
      <p:pic>
        <p:nvPicPr>
          <p:cNvPr id="15" name="Obraz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347864" y="6440012"/>
            <a:ext cx="276526" cy="314950"/>
          </a:xfrm>
          <a:prstGeom prst="rect">
            <a:avLst/>
          </a:prstGeom>
        </p:spPr>
      </p:pic>
      <p:pic>
        <p:nvPicPr>
          <p:cNvPr id="10" name="Obraz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3528" y="2564904"/>
            <a:ext cx="2060848" cy="2060848"/>
          </a:xfrm>
          <a:prstGeom prst="rect">
            <a:avLst/>
          </a:prstGeom>
        </p:spPr>
      </p:pic>
      <p:pic>
        <p:nvPicPr>
          <p:cNvPr id="13" name="Obraz 1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401" y="33189"/>
            <a:ext cx="1558233" cy="1556792"/>
          </a:xfrm>
          <a:prstGeom prst="rect">
            <a:avLst/>
          </a:prstGeom>
        </p:spPr>
      </p:pic>
    </p:spTree>
    <p:extLst>
      <p:ext uri="{BB962C8B-B14F-4D97-AF65-F5344CB8AC3E}">
        <p14:creationId xmlns:p14="http://schemas.microsoft.com/office/powerpoint/2010/main" val="26006182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ytuł 1"/>
          <p:cNvSpPr>
            <a:spLocks noGrp="1"/>
          </p:cNvSpPr>
          <p:nvPr>
            <p:ph type="ctrTitle"/>
          </p:nvPr>
        </p:nvSpPr>
        <p:spPr>
          <a:xfrm>
            <a:off x="3486127" y="3645024"/>
            <a:ext cx="4896544" cy="864096"/>
          </a:xfrm>
        </p:spPr>
        <p:txBody>
          <a:bodyPr/>
          <a:lstStyle/>
          <a:p>
            <a:pPr algn="l" eaLnBrk="1" hangingPunct="1"/>
            <a:r>
              <a:rPr lang="pl-PL" altLang="pl-PL" sz="1800" dirty="0">
                <a:solidFill>
                  <a:srgbClr val="00B0F0"/>
                </a:solidFill>
              </a:rPr>
              <a:t/>
            </a:r>
            <a:br>
              <a:rPr lang="pl-PL" altLang="pl-PL" sz="1800" dirty="0">
                <a:solidFill>
                  <a:srgbClr val="00B0F0"/>
                </a:solidFill>
              </a:rPr>
            </a:br>
            <a:r>
              <a:rPr lang="pl-PL" altLang="pl-PL" sz="1800" dirty="0">
                <a:solidFill>
                  <a:srgbClr val="00B0F0"/>
                </a:solidFill>
              </a:rPr>
              <a:t/>
            </a:r>
            <a:br>
              <a:rPr lang="pl-PL" altLang="pl-PL" sz="1800" dirty="0">
                <a:solidFill>
                  <a:srgbClr val="00B0F0"/>
                </a:solidFill>
              </a:rPr>
            </a:br>
            <a:r>
              <a:rPr lang="pl-PL" altLang="pl-PL" sz="1800" dirty="0">
                <a:solidFill>
                  <a:srgbClr val="00B0F0"/>
                </a:solidFill>
              </a:rPr>
              <a:t/>
            </a:r>
            <a:br>
              <a:rPr lang="pl-PL" altLang="pl-PL" sz="1800" dirty="0">
                <a:solidFill>
                  <a:srgbClr val="00B0F0"/>
                </a:solidFill>
              </a:rPr>
            </a:br>
            <a:r>
              <a:rPr lang="pl-PL" altLang="pl-PL" sz="1800" dirty="0">
                <a:solidFill>
                  <a:srgbClr val="00B0F0"/>
                </a:solidFill>
              </a:rPr>
              <a:t>Korzystaj z wielokrotnego użytku termicznych kubków do kawy.</a:t>
            </a:r>
            <a:br>
              <a:rPr lang="pl-PL" altLang="pl-PL" sz="1800" dirty="0">
                <a:solidFill>
                  <a:srgbClr val="00B0F0"/>
                </a:solidFill>
              </a:rPr>
            </a:br>
            <a:r>
              <a:rPr lang="pl-PL" altLang="pl-PL" sz="1800" dirty="0" smtClean="0">
                <a:solidFill>
                  <a:srgbClr val="00B0F0"/>
                </a:solidFill>
              </a:rPr>
              <a:t/>
            </a:r>
            <a:br>
              <a:rPr lang="pl-PL" altLang="pl-PL" sz="1800" dirty="0" smtClean="0">
                <a:solidFill>
                  <a:srgbClr val="00B0F0"/>
                </a:solidFill>
              </a:rPr>
            </a:br>
            <a:r>
              <a:rPr lang="pl-PL" altLang="pl-PL" sz="1800" u="sng" dirty="0" smtClean="0">
                <a:solidFill>
                  <a:srgbClr val="FF0000"/>
                </a:solidFill>
              </a:rPr>
              <a:t/>
            </a:r>
            <a:br>
              <a:rPr lang="pl-PL" altLang="pl-PL" sz="1800" u="sng" dirty="0" smtClean="0">
                <a:solidFill>
                  <a:srgbClr val="FF0000"/>
                </a:solidFill>
              </a:rPr>
            </a:br>
            <a:r>
              <a:rPr lang="pl-PL" altLang="pl-PL" sz="1800" dirty="0"/>
              <a:t/>
            </a:r>
            <a:br>
              <a:rPr lang="pl-PL" altLang="pl-PL" sz="1800" dirty="0"/>
            </a:br>
            <a:r>
              <a:rPr lang="pl-PL" altLang="pl-PL" sz="1800" dirty="0"/>
              <a:t/>
            </a:r>
            <a:br>
              <a:rPr lang="pl-PL" altLang="pl-PL" sz="1800" dirty="0"/>
            </a:br>
            <a:endParaRPr lang="pl-PL" altLang="pl-PL" sz="1800" dirty="0" smtClean="0">
              <a:solidFill>
                <a:srgbClr val="002060"/>
              </a:solidFill>
              <a:latin typeface="+mn-lt"/>
              <a:ea typeface="Arial Unicode MS" panose="020B0604020202020204" pitchFamily="34" charset="-128"/>
              <a:cs typeface="Calibri" panose="020F0502020204030204" pitchFamily="34" charset="0"/>
            </a:endParaRPr>
          </a:p>
        </p:txBody>
      </p:sp>
      <p:sp>
        <p:nvSpPr>
          <p:cNvPr id="9" name="Prostokąt 8"/>
          <p:cNvSpPr/>
          <p:nvPr/>
        </p:nvSpPr>
        <p:spPr>
          <a:xfrm>
            <a:off x="0" y="6337300"/>
            <a:ext cx="9144000" cy="54768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pl-PL"/>
          </a:p>
        </p:txBody>
      </p:sp>
      <p:sp>
        <p:nvSpPr>
          <p:cNvPr id="11" name="Prostokąt 2"/>
          <p:cNvSpPr>
            <a:spLocks noChangeArrowheads="1"/>
          </p:cNvSpPr>
          <p:nvPr/>
        </p:nvSpPr>
        <p:spPr bwMode="auto">
          <a:xfrm>
            <a:off x="152400" y="5757863"/>
            <a:ext cx="859631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a:spcBef>
                <a:spcPct val="0"/>
              </a:spcBef>
              <a:buFont typeface="Arial" panose="020B0604020202020204" pitchFamily="34" charset="0"/>
              <a:buNone/>
              <a:defRPr/>
            </a:pPr>
            <a:endParaRPr lang="pl-PL" sz="1200" dirty="0"/>
          </a:p>
          <a:p>
            <a:pPr algn="just">
              <a:spcBef>
                <a:spcPct val="0"/>
              </a:spcBef>
              <a:buFontTx/>
              <a:buNone/>
              <a:defRPr/>
            </a:pPr>
            <a:r>
              <a:rPr lang="pl-PL" altLang="pl-PL" sz="1200" dirty="0" smtClean="0">
                <a:latin typeface="+mn-lt"/>
              </a:rPr>
              <a:t>   </a:t>
            </a:r>
          </a:p>
        </p:txBody>
      </p:sp>
      <p:sp>
        <p:nvSpPr>
          <p:cNvPr id="12" name="Podtytuł 4"/>
          <p:cNvSpPr txBox="1">
            <a:spLocks/>
          </p:cNvSpPr>
          <p:nvPr/>
        </p:nvSpPr>
        <p:spPr bwMode="auto">
          <a:xfrm>
            <a:off x="3635896" y="6467326"/>
            <a:ext cx="2952328" cy="2876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buFontTx/>
              <a:buNone/>
              <a:defRPr/>
            </a:pPr>
            <a:r>
              <a:rPr lang="pl-PL" altLang="pl-PL" sz="800" b="1" dirty="0" smtClean="0">
                <a:solidFill>
                  <a:schemeClr val="bg1"/>
                </a:solidFill>
                <a:latin typeface="+mn-lt"/>
                <a:ea typeface="Arial Unicode MS" pitchFamily="34" charset="-128"/>
                <a:cs typeface="Calibri" panose="020F0502020204030204" pitchFamily="34" charset="0"/>
              </a:rPr>
              <a:t>m.st. Warszawa | Biuro Ochrony Powietrza i Polityki Klimatycznej</a:t>
            </a:r>
            <a:endParaRPr lang="pl-PL" altLang="pl-PL" sz="800" dirty="0" smtClean="0">
              <a:solidFill>
                <a:schemeClr val="bg1"/>
              </a:solidFill>
              <a:latin typeface="+mn-lt"/>
              <a:ea typeface="Arial Unicode MS" pitchFamily="34" charset="-128"/>
              <a:cs typeface="Calibri" panose="020F0502020204030204" pitchFamily="34" charset="0"/>
            </a:endParaRPr>
          </a:p>
        </p:txBody>
      </p:sp>
      <p:sp>
        <p:nvSpPr>
          <p:cNvPr id="14" name="Tytuł 1"/>
          <p:cNvSpPr txBox="1">
            <a:spLocks/>
          </p:cNvSpPr>
          <p:nvPr/>
        </p:nvSpPr>
        <p:spPr bwMode="auto">
          <a:xfrm>
            <a:off x="1613086" y="692696"/>
            <a:ext cx="5917828" cy="1081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lnSpc>
                <a:spcPct val="80000"/>
              </a:lnSpc>
              <a:spcBef>
                <a:spcPts val="0"/>
              </a:spcBef>
              <a:buNone/>
            </a:pPr>
            <a:r>
              <a:rPr lang="pl-PL" b="1" dirty="0" smtClean="0">
                <a:solidFill>
                  <a:srgbClr val="00B0F0"/>
                </a:solidFill>
              </a:rPr>
              <a:t>Jeśli </a:t>
            </a:r>
            <a:r>
              <a:rPr lang="pl-PL" b="1" dirty="0">
                <a:solidFill>
                  <a:srgbClr val="00B0F0"/>
                </a:solidFill>
              </a:rPr>
              <a:t>w dni robocze pijesz przeciętnie dwie kawy </a:t>
            </a:r>
            <a:r>
              <a:rPr lang="pl-PL" b="1" dirty="0" smtClean="0">
                <a:solidFill>
                  <a:srgbClr val="00B0F0"/>
                </a:solidFill>
              </a:rPr>
              <a:t/>
            </a:r>
            <a:br>
              <a:rPr lang="pl-PL" b="1" dirty="0" smtClean="0">
                <a:solidFill>
                  <a:srgbClr val="00B0F0"/>
                </a:solidFill>
              </a:rPr>
            </a:br>
            <a:r>
              <a:rPr lang="pl-PL" b="1" dirty="0" smtClean="0">
                <a:solidFill>
                  <a:srgbClr val="00B0F0"/>
                </a:solidFill>
              </a:rPr>
              <a:t>„na wynos” dziennie</a:t>
            </a:r>
            <a:r>
              <a:rPr lang="pl-PL" b="1" dirty="0">
                <a:solidFill>
                  <a:srgbClr val="00B0F0"/>
                </a:solidFill>
              </a:rPr>
              <a:t>, zaśmiecasz środowisko blisko 400 kubkami rocznie!</a:t>
            </a:r>
            <a:endParaRPr lang="pl-PL" b="1" dirty="0" smtClean="0">
              <a:solidFill>
                <a:srgbClr val="00B0F0"/>
              </a:solidFill>
            </a:endParaRPr>
          </a:p>
        </p:txBody>
      </p:sp>
      <p:pic>
        <p:nvPicPr>
          <p:cNvPr id="15" name="Obraz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347864" y="6440012"/>
            <a:ext cx="276526" cy="314950"/>
          </a:xfrm>
          <a:prstGeom prst="rect">
            <a:avLst/>
          </a:prstGeom>
        </p:spPr>
      </p:pic>
      <p:pic>
        <p:nvPicPr>
          <p:cNvPr id="10" name="Obraz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7544" y="2929549"/>
            <a:ext cx="1872208" cy="1872208"/>
          </a:xfrm>
          <a:prstGeom prst="rect">
            <a:avLst/>
          </a:prstGeom>
        </p:spPr>
      </p:pic>
      <p:pic>
        <p:nvPicPr>
          <p:cNvPr id="13" name="Obraz 1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4853" y="66054"/>
            <a:ext cx="1558233" cy="1556792"/>
          </a:xfrm>
          <a:prstGeom prst="rect">
            <a:avLst/>
          </a:prstGeom>
        </p:spPr>
      </p:pic>
    </p:spTree>
    <p:extLst>
      <p:ext uri="{BB962C8B-B14F-4D97-AF65-F5344CB8AC3E}">
        <p14:creationId xmlns:p14="http://schemas.microsoft.com/office/powerpoint/2010/main" val="350290405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ytuł 1"/>
          <p:cNvSpPr>
            <a:spLocks noGrp="1"/>
          </p:cNvSpPr>
          <p:nvPr>
            <p:ph type="ctrTitle"/>
          </p:nvPr>
        </p:nvSpPr>
        <p:spPr>
          <a:xfrm>
            <a:off x="4788024" y="2564904"/>
            <a:ext cx="3960440" cy="3875108"/>
          </a:xfrm>
        </p:spPr>
        <p:txBody>
          <a:bodyPr/>
          <a:lstStyle/>
          <a:p>
            <a:pPr algn="l"/>
            <a:r>
              <a:rPr lang="pl-PL" sz="1400" dirty="0">
                <a:solidFill>
                  <a:srgbClr val="00B0F0"/>
                </a:solidFill>
              </a:rPr>
              <a:t/>
            </a:r>
            <a:br>
              <a:rPr lang="pl-PL" sz="1400" dirty="0">
                <a:solidFill>
                  <a:srgbClr val="00B0F0"/>
                </a:solidFill>
              </a:rPr>
            </a:br>
            <a:r>
              <a:rPr lang="pl-PL" sz="1400" dirty="0">
                <a:solidFill>
                  <a:srgbClr val="00B0F0"/>
                </a:solidFill>
              </a:rPr>
              <a:t/>
            </a:r>
            <a:br>
              <a:rPr lang="pl-PL" sz="1400" dirty="0">
                <a:solidFill>
                  <a:srgbClr val="00B0F0"/>
                </a:solidFill>
              </a:rPr>
            </a:br>
            <a:r>
              <a:rPr lang="pl-PL" sz="1400" dirty="0">
                <a:solidFill>
                  <a:srgbClr val="00B0F0"/>
                </a:solidFill>
              </a:rPr>
              <a:t/>
            </a:r>
            <a:br>
              <a:rPr lang="pl-PL" sz="1400" dirty="0">
                <a:solidFill>
                  <a:srgbClr val="00B0F0"/>
                </a:solidFill>
              </a:rPr>
            </a:br>
            <a:r>
              <a:rPr lang="pl-PL" sz="1400" b="1" dirty="0" smtClean="0">
                <a:solidFill>
                  <a:srgbClr val="00B0F0"/>
                </a:solidFill>
              </a:rPr>
              <a:t/>
            </a:r>
            <a:br>
              <a:rPr lang="pl-PL" sz="1400" b="1" dirty="0" smtClean="0">
                <a:solidFill>
                  <a:srgbClr val="00B0F0"/>
                </a:solidFill>
              </a:rPr>
            </a:br>
            <a:r>
              <a:rPr lang="pl-PL" sz="1400" b="1" dirty="0">
                <a:solidFill>
                  <a:srgbClr val="00B0F0"/>
                </a:solidFill>
              </a:rPr>
              <a:t/>
            </a:r>
            <a:br>
              <a:rPr lang="pl-PL" sz="1400" b="1" dirty="0">
                <a:solidFill>
                  <a:srgbClr val="00B0F0"/>
                </a:solidFill>
              </a:rPr>
            </a:br>
            <a:r>
              <a:rPr lang="pl-PL" sz="1400" b="1" dirty="0">
                <a:solidFill>
                  <a:srgbClr val="00B0F0"/>
                </a:solidFill>
              </a:rPr>
              <a:t/>
            </a:r>
            <a:br>
              <a:rPr lang="pl-PL" sz="1400" b="1" dirty="0">
                <a:solidFill>
                  <a:srgbClr val="00B0F0"/>
                </a:solidFill>
              </a:rPr>
            </a:br>
            <a:r>
              <a:rPr lang="pl-PL" sz="700" dirty="0" smtClean="0">
                <a:solidFill>
                  <a:srgbClr val="00B0F0"/>
                </a:solidFill>
              </a:rPr>
              <a:t/>
            </a:r>
            <a:br>
              <a:rPr lang="pl-PL" sz="700" dirty="0" smtClean="0">
                <a:solidFill>
                  <a:srgbClr val="00B0F0"/>
                </a:solidFill>
              </a:rPr>
            </a:br>
            <a:r>
              <a:rPr lang="pl-PL" sz="1400" i="1" dirty="0" smtClean="0">
                <a:solidFill>
                  <a:srgbClr val="00B0F0"/>
                </a:solidFill>
              </a:rPr>
              <a:t/>
            </a:r>
            <a:br>
              <a:rPr lang="pl-PL" sz="1400" i="1" dirty="0" smtClean="0">
                <a:solidFill>
                  <a:srgbClr val="00B0F0"/>
                </a:solidFill>
              </a:rPr>
            </a:br>
            <a:r>
              <a:rPr lang="pl-PL" sz="1400" b="1" i="1" dirty="0">
                <a:solidFill>
                  <a:srgbClr val="00B0F0"/>
                </a:solidFill>
              </a:rPr>
              <a:t/>
            </a:r>
            <a:br>
              <a:rPr lang="pl-PL" sz="1400" b="1" i="1" dirty="0">
                <a:solidFill>
                  <a:srgbClr val="00B0F0"/>
                </a:solidFill>
              </a:rPr>
            </a:br>
            <a:r>
              <a:rPr lang="pl-PL" sz="1200" dirty="0">
                <a:solidFill>
                  <a:srgbClr val="00B0F0"/>
                </a:solidFill>
              </a:rPr>
              <a:t/>
            </a:r>
            <a:br>
              <a:rPr lang="pl-PL" sz="1200" dirty="0">
                <a:solidFill>
                  <a:srgbClr val="00B0F0"/>
                </a:solidFill>
              </a:rPr>
            </a:br>
            <a:endParaRPr lang="pl-PL" altLang="pl-PL" sz="900" b="1" dirty="0" smtClean="0">
              <a:solidFill>
                <a:srgbClr val="00B0F0"/>
              </a:solidFill>
              <a:ea typeface="Arial Unicode MS" panose="020B0604020202020204" pitchFamily="34" charset="-128"/>
              <a:cs typeface="Calibri" panose="020F0502020204030204" pitchFamily="34" charset="0"/>
            </a:endParaRPr>
          </a:p>
        </p:txBody>
      </p:sp>
      <p:sp>
        <p:nvSpPr>
          <p:cNvPr id="9" name="Prostokąt 8"/>
          <p:cNvSpPr/>
          <p:nvPr/>
        </p:nvSpPr>
        <p:spPr>
          <a:xfrm>
            <a:off x="0" y="6337300"/>
            <a:ext cx="9144000" cy="54768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pl-PL"/>
          </a:p>
        </p:txBody>
      </p:sp>
      <p:sp>
        <p:nvSpPr>
          <p:cNvPr id="10" name="Podtytuł 4"/>
          <p:cNvSpPr txBox="1">
            <a:spLocks/>
          </p:cNvSpPr>
          <p:nvPr/>
        </p:nvSpPr>
        <p:spPr bwMode="auto">
          <a:xfrm>
            <a:off x="3635896" y="6467326"/>
            <a:ext cx="2952328" cy="2876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buFontTx/>
              <a:buNone/>
              <a:defRPr/>
            </a:pPr>
            <a:r>
              <a:rPr lang="pl-PL" altLang="pl-PL" sz="800" b="1" dirty="0" smtClean="0">
                <a:solidFill>
                  <a:schemeClr val="bg1"/>
                </a:solidFill>
                <a:latin typeface="+mn-lt"/>
                <a:ea typeface="Arial Unicode MS" pitchFamily="34" charset="-128"/>
                <a:cs typeface="Calibri" panose="020F0502020204030204" pitchFamily="34" charset="0"/>
              </a:rPr>
              <a:t>m.st. Warszawa | Biuro Ochrony Powietrza i Polityki Klimatycznej</a:t>
            </a:r>
            <a:endParaRPr lang="pl-PL" altLang="pl-PL" sz="800" dirty="0" smtClean="0">
              <a:solidFill>
                <a:schemeClr val="bg1"/>
              </a:solidFill>
              <a:latin typeface="+mn-lt"/>
              <a:ea typeface="Arial Unicode MS" pitchFamily="34" charset="-128"/>
              <a:cs typeface="Calibri" panose="020F0502020204030204" pitchFamily="34" charset="0"/>
            </a:endParaRPr>
          </a:p>
        </p:txBody>
      </p:sp>
      <p:sp>
        <p:nvSpPr>
          <p:cNvPr id="6" name="Tytuł 1"/>
          <p:cNvSpPr txBox="1">
            <a:spLocks/>
          </p:cNvSpPr>
          <p:nvPr/>
        </p:nvSpPr>
        <p:spPr bwMode="auto">
          <a:xfrm>
            <a:off x="251520" y="2636912"/>
            <a:ext cx="2664296" cy="1081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lnSpc>
                <a:spcPct val="80000"/>
              </a:lnSpc>
              <a:spcBef>
                <a:spcPts val="0"/>
              </a:spcBef>
              <a:buNone/>
            </a:pPr>
            <a:r>
              <a:rPr lang="pl-PL" b="1" dirty="0" smtClean="0">
                <a:solidFill>
                  <a:srgbClr val="00B0F0"/>
                </a:solidFill>
              </a:rPr>
              <a:t>Więcej </a:t>
            </a:r>
            <a:br>
              <a:rPr lang="pl-PL" b="1" dirty="0" smtClean="0">
                <a:solidFill>
                  <a:srgbClr val="00B0F0"/>
                </a:solidFill>
              </a:rPr>
            </a:br>
            <a:r>
              <a:rPr lang="pl-PL" b="1" dirty="0" smtClean="0">
                <a:solidFill>
                  <a:srgbClr val="00B0F0"/>
                </a:solidFill>
              </a:rPr>
              <a:t>o PLASTIKU</a:t>
            </a:r>
          </a:p>
        </p:txBody>
      </p:sp>
      <p:pic>
        <p:nvPicPr>
          <p:cNvPr id="7" name="Obraz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347864" y="6440012"/>
            <a:ext cx="276526" cy="314950"/>
          </a:xfrm>
          <a:prstGeom prst="rect">
            <a:avLst/>
          </a:prstGeom>
        </p:spPr>
      </p:pic>
      <p:sp>
        <p:nvSpPr>
          <p:cNvPr id="2" name="Prostokąt 1"/>
          <p:cNvSpPr/>
          <p:nvPr/>
        </p:nvSpPr>
        <p:spPr>
          <a:xfrm>
            <a:off x="3349352" y="992353"/>
            <a:ext cx="5334345" cy="4370427"/>
          </a:xfrm>
          <a:prstGeom prst="rect">
            <a:avLst/>
          </a:prstGeom>
        </p:spPr>
        <p:txBody>
          <a:bodyPr wrap="square">
            <a:spAutoFit/>
          </a:bodyPr>
          <a:lstStyle/>
          <a:p>
            <a:pPr algn="ctr"/>
            <a:r>
              <a:rPr lang="pl-PL" altLang="pl-PL" sz="1400" b="1" dirty="0">
                <a:solidFill>
                  <a:srgbClr val="00B0F0"/>
                </a:solidFill>
                <a:latin typeface="+mj-lt"/>
              </a:rPr>
              <a:t>Obejrzyj:</a:t>
            </a:r>
            <a:r>
              <a:rPr lang="pl-PL" altLang="pl-PL" sz="1400" dirty="0">
                <a:solidFill>
                  <a:srgbClr val="00B0F0"/>
                </a:solidFill>
                <a:latin typeface="+mj-lt"/>
              </a:rPr>
              <a:t/>
            </a:r>
            <a:br>
              <a:rPr lang="pl-PL" altLang="pl-PL" sz="1400" dirty="0">
                <a:solidFill>
                  <a:srgbClr val="00B0F0"/>
                </a:solidFill>
                <a:latin typeface="+mj-lt"/>
              </a:rPr>
            </a:br>
            <a:r>
              <a:rPr lang="pl-PL" altLang="pl-PL" sz="1400" dirty="0">
                <a:solidFill>
                  <a:srgbClr val="00B0F0"/>
                </a:solidFill>
                <a:latin typeface="+mj-lt"/>
                <a:hlinkClick r:id="rId4"/>
              </a:rPr>
              <a:t>https://www.youtube.com/watch?v=nVLu-30qEhY</a:t>
            </a:r>
            <a:r>
              <a:rPr lang="pl-PL" altLang="pl-PL" sz="1400" dirty="0">
                <a:solidFill>
                  <a:srgbClr val="00B0F0"/>
                </a:solidFill>
                <a:latin typeface="+mj-lt"/>
              </a:rPr>
              <a:t/>
            </a:r>
            <a:br>
              <a:rPr lang="pl-PL" altLang="pl-PL" sz="1400" dirty="0">
                <a:solidFill>
                  <a:srgbClr val="00B0F0"/>
                </a:solidFill>
                <a:latin typeface="+mj-lt"/>
              </a:rPr>
            </a:br>
            <a:r>
              <a:rPr lang="pl-PL" altLang="pl-PL" sz="1400" dirty="0">
                <a:solidFill>
                  <a:srgbClr val="00B0F0"/>
                </a:solidFill>
                <a:latin typeface="+mj-lt"/>
              </a:rPr>
              <a:t/>
            </a:r>
            <a:br>
              <a:rPr lang="pl-PL" altLang="pl-PL" sz="1400" dirty="0">
                <a:solidFill>
                  <a:srgbClr val="00B0F0"/>
                </a:solidFill>
                <a:latin typeface="+mj-lt"/>
              </a:rPr>
            </a:br>
            <a:r>
              <a:rPr lang="pl-PL" altLang="pl-PL" sz="1400" b="1" dirty="0">
                <a:solidFill>
                  <a:srgbClr val="00B0F0"/>
                </a:solidFill>
                <a:latin typeface="+mj-lt"/>
              </a:rPr>
              <a:t>Przeczytaj: </a:t>
            </a:r>
            <a:r>
              <a:rPr lang="pl-PL" altLang="pl-PL" sz="1400" dirty="0">
                <a:solidFill>
                  <a:srgbClr val="00B0F0"/>
                </a:solidFill>
                <a:latin typeface="+mj-lt"/>
              </a:rPr>
              <a:t/>
            </a:r>
            <a:br>
              <a:rPr lang="pl-PL" altLang="pl-PL" sz="1400" dirty="0">
                <a:solidFill>
                  <a:srgbClr val="00B0F0"/>
                </a:solidFill>
                <a:latin typeface="+mj-lt"/>
              </a:rPr>
            </a:br>
            <a:r>
              <a:rPr lang="pl-PL" altLang="pl-PL" sz="1400" dirty="0">
                <a:solidFill>
                  <a:srgbClr val="00B0F0"/>
                </a:solidFill>
                <a:latin typeface="+mj-lt"/>
              </a:rPr>
              <a:t>„</a:t>
            </a:r>
            <a:r>
              <a:rPr lang="pl-PL" sz="1400" dirty="0">
                <a:solidFill>
                  <a:srgbClr val="00B0F0"/>
                </a:solidFill>
                <a:latin typeface="+mj-lt"/>
              </a:rPr>
              <a:t>Jak zerwać z plastikiem”  </a:t>
            </a:r>
            <a:r>
              <a:rPr lang="pl-PL" sz="1400" dirty="0" err="1">
                <a:solidFill>
                  <a:srgbClr val="00B0F0"/>
                </a:solidFill>
                <a:latin typeface="+mj-lt"/>
              </a:rPr>
              <a:t>Will</a:t>
            </a:r>
            <a:r>
              <a:rPr lang="pl-PL" sz="1400" dirty="0">
                <a:solidFill>
                  <a:srgbClr val="00B0F0"/>
                </a:solidFill>
                <a:latin typeface="+mj-lt"/>
              </a:rPr>
              <a:t> </a:t>
            </a:r>
            <a:r>
              <a:rPr lang="pl-PL" sz="1400" dirty="0" err="1">
                <a:solidFill>
                  <a:srgbClr val="00B0F0"/>
                </a:solidFill>
                <a:latin typeface="+mj-lt"/>
              </a:rPr>
              <a:t>McCallum</a:t>
            </a:r>
            <a:r>
              <a:rPr lang="pl-PL" sz="1400" dirty="0">
                <a:solidFill>
                  <a:srgbClr val="00B0F0"/>
                </a:solidFill>
                <a:latin typeface="+mj-lt"/>
              </a:rPr>
              <a:t>, </a:t>
            </a:r>
            <a:br>
              <a:rPr lang="pl-PL" sz="1400" dirty="0">
                <a:solidFill>
                  <a:srgbClr val="00B0F0"/>
                </a:solidFill>
                <a:latin typeface="+mj-lt"/>
              </a:rPr>
            </a:br>
            <a:r>
              <a:rPr lang="pl-PL" sz="1400" dirty="0">
                <a:solidFill>
                  <a:srgbClr val="00B0F0"/>
                </a:solidFill>
                <a:latin typeface="+mj-lt"/>
              </a:rPr>
              <a:t>„F** plastik. 101 sposobów jak uwolnić się od plastiku i uratować świat” praca zbiorowa, </a:t>
            </a:r>
            <a:br>
              <a:rPr lang="pl-PL" sz="1400" dirty="0">
                <a:solidFill>
                  <a:srgbClr val="00B0F0"/>
                </a:solidFill>
                <a:latin typeface="+mj-lt"/>
              </a:rPr>
            </a:br>
            <a:r>
              <a:rPr lang="pl-PL" sz="1400" dirty="0">
                <a:solidFill>
                  <a:srgbClr val="00B0F0"/>
                </a:solidFill>
                <a:latin typeface="+mj-lt"/>
              </a:rPr>
              <a:t>„Życie zero waste. Żyj bez śmieci i żyj lepiej” Katarzyna Węgrowska</a:t>
            </a:r>
            <a:br>
              <a:rPr lang="pl-PL" sz="1400" dirty="0">
                <a:solidFill>
                  <a:srgbClr val="00B0F0"/>
                </a:solidFill>
                <a:latin typeface="+mj-lt"/>
              </a:rPr>
            </a:br>
            <a:r>
              <a:rPr lang="pl-PL" sz="1400" dirty="0">
                <a:solidFill>
                  <a:srgbClr val="00B0F0"/>
                </a:solidFill>
                <a:latin typeface="+mj-lt"/>
              </a:rPr>
              <a:t>„Wyrzuć chemią z domu” Ewa Kozioł</a:t>
            </a:r>
            <a:br>
              <a:rPr lang="pl-PL" sz="1400" dirty="0">
                <a:solidFill>
                  <a:srgbClr val="00B0F0"/>
                </a:solidFill>
                <a:latin typeface="+mj-lt"/>
              </a:rPr>
            </a:br>
            <a:r>
              <a:rPr lang="pl-PL" sz="1400" dirty="0">
                <a:solidFill>
                  <a:srgbClr val="00B0F0"/>
                </a:solidFill>
                <a:latin typeface="+mj-lt"/>
              </a:rPr>
              <a:t/>
            </a:r>
            <a:br>
              <a:rPr lang="pl-PL" sz="1400" dirty="0">
                <a:solidFill>
                  <a:srgbClr val="00B0F0"/>
                </a:solidFill>
                <a:latin typeface="+mj-lt"/>
              </a:rPr>
            </a:br>
            <a:r>
              <a:rPr lang="pl-PL" sz="1400" b="1" dirty="0">
                <a:solidFill>
                  <a:srgbClr val="00B0F0"/>
                </a:solidFill>
                <a:latin typeface="+mj-lt"/>
              </a:rPr>
              <a:t>Poprzeglądaj:</a:t>
            </a:r>
            <a:r>
              <a:rPr lang="pl-PL" sz="1400" dirty="0">
                <a:solidFill>
                  <a:srgbClr val="00B0F0"/>
                </a:solidFill>
                <a:latin typeface="+mj-lt"/>
              </a:rPr>
              <a:t/>
            </a:r>
            <a:br>
              <a:rPr lang="pl-PL" sz="1400" dirty="0">
                <a:solidFill>
                  <a:srgbClr val="00B0F0"/>
                </a:solidFill>
                <a:latin typeface="+mj-lt"/>
              </a:rPr>
            </a:br>
            <a:r>
              <a:rPr lang="pl-PL" sz="1400" dirty="0" smtClean="0">
                <a:solidFill>
                  <a:srgbClr val="00B0F0"/>
                </a:solidFill>
                <a:latin typeface="+mj-lt"/>
                <a:hlinkClick r:id="rId5"/>
              </a:rPr>
              <a:t>https</a:t>
            </a:r>
            <a:r>
              <a:rPr lang="pl-PL" sz="1400" dirty="0">
                <a:solidFill>
                  <a:srgbClr val="00B0F0"/>
                </a:solidFill>
                <a:latin typeface="+mj-lt"/>
                <a:hlinkClick r:id="rId5"/>
              </a:rPr>
              <a:t>://www.youtube.com/watch?v=YNgVXYRHONo</a:t>
            </a:r>
            <a:r>
              <a:rPr lang="pl-PL" sz="1400" dirty="0">
                <a:solidFill>
                  <a:srgbClr val="00B0F0"/>
                </a:solidFill>
                <a:latin typeface="+mj-lt"/>
              </a:rPr>
              <a:t/>
            </a:r>
            <a:br>
              <a:rPr lang="pl-PL" sz="1400" dirty="0">
                <a:solidFill>
                  <a:srgbClr val="00B0F0"/>
                </a:solidFill>
                <a:latin typeface="+mj-lt"/>
              </a:rPr>
            </a:br>
            <a:r>
              <a:rPr lang="pl-PL" sz="1400" dirty="0">
                <a:solidFill>
                  <a:srgbClr val="00B0F0"/>
                </a:solidFill>
                <a:latin typeface="+mj-lt"/>
                <a:hlinkClick r:id="rId6"/>
              </a:rPr>
              <a:t>https://przekroj.pl/kultura/plastikowy-rozwod-aleksandra-kozlowska</a:t>
            </a:r>
            <a:r>
              <a:rPr lang="pl-PL" sz="1400" dirty="0">
                <a:solidFill>
                  <a:srgbClr val="00B0F0"/>
                </a:solidFill>
                <a:latin typeface="+mj-lt"/>
              </a:rPr>
              <a:t/>
            </a:r>
            <a:br>
              <a:rPr lang="pl-PL" sz="1400" dirty="0">
                <a:solidFill>
                  <a:srgbClr val="00B0F0"/>
                </a:solidFill>
                <a:latin typeface="+mj-lt"/>
              </a:rPr>
            </a:br>
            <a:r>
              <a:rPr lang="pl-PL" sz="1400" dirty="0">
                <a:solidFill>
                  <a:srgbClr val="00B0F0"/>
                </a:solidFill>
                <a:latin typeface="+mj-lt"/>
                <a:hlinkClick r:id="rId7"/>
              </a:rPr>
              <a:t>http://zero-waste.pl/baza-wiedzy</a:t>
            </a:r>
            <a:r>
              <a:rPr lang="pl-PL" sz="1400" dirty="0" smtClean="0">
                <a:solidFill>
                  <a:srgbClr val="00B0F0"/>
                </a:solidFill>
                <a:latin typeface="+mj-lt"/>
                <a:hlinkClick r:id="rId7"/>
              </a:rPr>
              <a:t>/</a:t>
            </a:r>
            <a:endParaRPr lang="pl-PL" sz="1400" dirty="0" smtClean="0">
              <a:solidFill>
                <a:srgbClr val="00B0F0"/>
              </a:solidFill>
              <a:latin typeface="+mj-lt"/>
            </a:endParaRPr>
          </a:p>
          <a:p>
            <a:pPr algn="ctr"/>
            <a:r>
              <a:rPr lang="pl-PL" sz="1400" dirty="0" smtClean="0">
                <a:solidFill>
                  <a:srgbClr val="00B0F0"/>
                </a:solidFill>
                <a:latin typeface="+mj-lt"/>
                <a:hlinkClick r:id="rId8"/>
              </a:rPr>
              <a:t>https</a:t>
            </a:r>
            <a:r>
              <a:rPr lang="pl-PL" sz="1400" dirty="0">
                <a:solidFill>
                  <a:srgbClr val="00B0F0"/>
                </a:solidFill>
                <a:latin typeface="+mj-lt"/>
                <a:hlinkClick r:id="rId8"/>
              </a:rPr>
              <a:t>://smoglab.pl/ile-plastikowych-smieci-produkuje-czlowiek</a:t>
            </a:r>
            <a:r>
              <a:rPr lang="pl-PL" sz="1400" dirty="0" smtClean="0">
                <a:solidFill>
                  <a:srgbClr val="00B0F0"/>
                </a:solidFill>
                <a:latin typeface="+mj-lt"/>
                <a:hlinkClick r:id="rId8"/>
              </a:rPr>
              <a:t>/</a:t>
            </a:r>
            <a:endParaRPr lang="pl-PL" sz="1400" dirty="0" smtClean="0">
              <a:solidFill>
                <a:srgbClr val="00B0F0"/>
              </a:solidFill>
              <a:latin typeface="+mj-lt"/>
            </a:endParaRPr>
          </a:p>
          <a:p>
            <a:pPr algn="ctr"/>
            <a:r>
              <a:rPr lang="pl-PL" sz="1400" dirty="0" smtClean="0">
                <a:solidFill>
                  <a:srgbClr val="00B0F0"/>
                </a:solidFill>
                <a:latin typeface="+mj-lt"/>
                <a:hlinkClick r:id="rId9"/>
              </a:rPr>
              <a:t>http</a:t>
            </a:r>
            <a:r>
              <a:rPr lang="pl-PL" sz="1400" dirty="0">
                <a:solidFill>
                  <a:srgbClr val="00B0F0"/>
                </a:solidFill>
                <a:latin typeface="+mj-lt"/>
                <a:hlinkClick r:id="rId9"/>
              </a:rPr>
              <a:t>://ekologika.edu.pl/12-sposobow-na-ograniczenie-ilosci-odpadow</a:t>
            </a:r>
            <a:r>
              <a:rPr lang="pl-PL" sz="1400" dirty="0" smtClean="0">
                <a:solidFill>
                  <a:srgbClr val="00B0F0"/>
                </a:solidFill>
                <a:latin typeface="+mj-lt"/>
                <a:hlinkClick r:id="rId9"/>
              </a:rPr>
              <a:t>/</a:t>
            </a:r>
            <a:endParaRPr lang="pl-PL" sz="1400" dirty="0" smtClean="0">
              <a:solidFill>
                <a:srgbClr val="00B0F0"/>
              </a:solidFill>
              <a:latin typeface="+mj-lt"/>
            </a:endParaRPr>
          </a:p>
          <a:p>
            <a:pPr algn="ctr"/>
            <a:r>
              <a:rPr lang="pl-PL" sz="1400" dirty="0" smtClean="0">
                <a:solidFill>
                  <a:srgbClr val="00B0F0"/>
                </a:solidFill>
                <a:latin typeface="+mj-lt"/>
                <a:hlinkClick r:id="rId10"/>
              </a:rPr>
              <a:t>https</a:t>
            </a:r>
            <a:r>
              <a:rPr lang="pl-PL" sz="1400" dirty="0">
                <a:solidFill>
                  <a:srgbClr val="00B0F0"/>
                </a:solidFill>
                <a:latin typeface="+mj-lt"/>
                <a:hlinkClick r:id="rId10"/>
              </a:rPr>
              <a:t>://zielonyzagonek.pl</a:t>
            </a:r>
            <a:r>
              <a:rPr lang="pl-PL" sz="1400" dirty="0" smtClean="0">
                <a:solidFill>
                  <a:srgbClr val="00B0F0"/>
                </a:solidFill>
                <a:latin typeface="+mj-lt"/>
                <a:hlinkClick r:id="rId10"/>
              </a:rPr>
              <a:t>/</a:t>
            </a:r>
            <a:endParaRPr lang="pl-PL" sz="1400" dirty="0" smtClean="0">
              <a:solidFill>
                <a:srgbClr val="00B0F0"/>
              </a:solidFill>
              <a:latin typeface="+mj-lt"/>
            </a:endParaRPr>
          </a:p>
          <a:p>
            <a:pPr algn="ctr"/>
            <a:r>
              <a:rPr lang="pl-PL" sz="1400" dirty="0" smtClean="0">
                <a:solidFill>
                  <a:srgbClr val="00B0F0"/>
                </a:solidFill>
                <a:latin typeface="+mj-lt"/>
                <a:hlinkClick r:id="rId11"/>
              </a:rPr>
              <a:t>https</a:t>
            </a:r>
            <a:r>
              <a:rPr lang="pl-PL" sz="1400" dirty="0">
                <a:solidFill>
                  <a:srgbClr val="00B0F0"/>
                </a:solidFill>
                <a:latin typeface="+mj-lt"/>
                <a:hlinkClick r:id="rId11"/>
              </a:rPr>
              <a:t>://www.youtube.com/watch?v=oCdvhCc23wE</a:t>
            </a:r>
            <a:r>
              <a:rPr lang="pl-PL" sz="1400" dirty="0">
                <a:solidFill>
                  <a:srgbClr val="00B0F0"/>
                </a:solidFill>
                <a:latin typeface="+mj-lt"/>
              </a:rPr>
              <a:t/>
            </a:r>
            <a:br>
              <a:rPr lang="pl-PL" sz="1400" dirty="0">
                <a:solidFill>
                  <a:srgbClr val="00B0F0"/>
                </a:solidFill>
                <a:latin typeface="+mj-lt"/>
              </a:rPr>
            </a:br>
            <a:r>
              <a:rPr lang="pl-PL" altLang="pl-PL" sz="1400" dirty="0" smtClean="0">
                <a:solidFill>
                  <a:srgbClr val="00B0F0"/>
                </a:solidFill>
                <a:latin typeface="+mj-lt"/>
                <a:hlinkClick r:id="rId12"/>
              </a:rPr>
              <a:t>https</a:t>
            </a:r>
            <a:r>
              <a:rPr lang="pl-PL" altLang="pl-PL" sz="1400" dirty="0">
                <a:solidFill>
                  <a:srgbClr val="00B0F0"/>
                </a:solidFill>
                <a:latin typeface="+mj-lt"/>
                <a:hlinkClick r:id="rId12"/>
              </a:rPr>
              <a:t>://www.youtube.com/watch?v=uIDMTM1Kink</a:t>
            </a:r>
            <a:r>
              <a:rPr lang="pl-PL" sz="1200" b="1" dirty="0">
                <a:solidFill>
                  <a:srgbClr val="00B0F0"/>
                </a:solidFill>
              </a:rPr>
              <a:t/>
            </a:r>
            <a:br>
              <a:rPr lang="pl-PL" sz="1200" b="1" dirty="0">
                <a:solidFill>
                  <a:srgbClr val="00B0F0"/>
                </a:solidFill>
              </a:rPr>
            </a:br>
            <a:endParaRPr lang="pl-PL" sz="1200" dirty="0"/>
          </a:p>
        </p:txBody>
      </p:sp>
      <p:pic>
        <p:nvPicPr>
          <p:cNvPr id="8" name="Obraz 7"/>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07504" y="58903"/>
            <a:ext cx="1558233" cy="1556792"/>
          </a:xfrm>
          <a:prstGeom prst="rect">
            <a:avLst/>
          </a:prstGeom>
        </p:spPr>
      </p:pic>
    </p:spTree>
    <p:extLst>
      <p:ext uri="{BB962C8B-B14F-4D97-AF65-F5344CB8AC3E}">
        <p14:creationId xmlns:p14="http://schemas.microsoft.com/office/powerpoint/2010/main" val="21782934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ytuł 1"/>
          <p:cNvSpPr>
            <a:spLocks noGrp="1"/>
          </p:cNvSpPr>
          <p:nvPr>
            <p:ph type="ctrTitle"/>
          </p:nvPr>
        </p:nvSpPr>
        <p:spPr>
          <a:xfrm>
            <a:off x="3347864" y="1844824"/>
            <a:ext cx="4608512" cy="3096345"/>
          </a:xfrm>
        </p:spPr>
        <p:txBody>
          <a:bodyPr/>
          <a:lstStyle/>
          <a:p>
            <a:pPr algn="l"/>
            <a:r>
              <a:rPr lang="pl-PL" altLang="pl-PL" sz="1800" b="1" dirty="0" smtClean="0">
                <a:solidFill>
                  <a:srgbClr val="00B0F0"/>
                </a:solidFill>
              </a:rPr>
              <a:t/>
            </a:r>
            <a:br>
              <a:rPr lang="pl-PL" altLang="pl-PL" sz="1800" b="1" dirty="0" smtClean="0">
                <a:solidFill>
                  <a:srgbClr val="00B0F0"/>
                </a:solidFill>
              </a:rPr>
            </a:br>
            <a:r>
              <a:rPr lang="pl-PL" altLang="pl-PL" sz="1800" b="1" dirty="0">
                <a:solidFill>
                  <a:srgbClr val="00B0F0"/>
                </a:solidFill>
              </a:rPr>
              <a:t/>
            </a:r>
            <a:br>
              <a:rPr lang="pl-PL" altLang="pl-PL" sz="1800" b="1" dirty="0">
                <a:solidFill>
                  <a:srgbClr val="00B0F0"/>
                </a:solidFill>
              </a:rPr>
            </a:br>
            <a:r>
              <a:rPr lang="pl-PL" altLang="pl-PL" sz="1800" b="1" dirty="0" smtClean="0">
                <a:solidFill>
                  <a:srgbClr val="00B0F0"/>
                </a:solidFill>
              </a:rPr>
              <a:t/>
            </a:r>
            <a:br>
              <a:rPr lang="pl-PL" altLang="pl-PL" sz="1800" b="1" dirty="0" smtClean="0">
                <a:solidFill>
                  <a:srgbClr val="00B0F0"/>
                </a:solidFill>
              </a:rPr>
            </a:br>
            <a:r>
              <a:rPr lang="pl-PL" altLang="pl-PL" sz="1800" b="1" dirty="0">
                <a:solidFill>
                  <a:srgbClr val="00B0F0"/>
                </a:solidFill>
              </a:rPr>
              <a:t/>
            </a:r>
            <a:br>
              <a:rPr lang="pl-PL" altLang="pl-PL" sz="1800" b="1" dirty="0">
                <a:solidFill>
                  <a:srgbClr val="00B0F0"/>
                </a:solidFill>
              </a:rPr>
            </a:br>
            <a:r>
              <a:rPr lang="pl-PL" altLang="pl-PL" sz="1800" b="1" dirty="0" smtClean="0">
                <a:solidFill>
                  <a:srgbClr val="00B0F0"/>
                </a:solidFill>
              </a:rPr>
              <a:t/>
            </a:r>
            <a:br>
              <a:rPr lang="pl-PL" altLang="pl-PL" sz="1800" b="1" dirty="0" smtClean="0">
                <a:solidFill>
                  <a:srgbClr val="00B0F0"/>
                </a:solidFill>
              </a:rPr>
            </a:br>
            <a:r>
              <a:rPr lang="pl-PL" altLang="pl-PL" sz="1800" b="1" dirty="0" smtClean="0">
                <a:solidFill>
                  <a:srgbClr val="00B0F0"/>
                </a:solidFill>
              </a:rPr>
              <a:t/>
            </a:r>
            <a:br>
              <a:rPr lang="pl-PL" altLang="pl-PL" sz="1800" b="1" dirty="0" smtClean="0">
                <a:solidFill>
                  <a:srgbClr val="00B0F0"/>
                </a:solidFill>
              </a:rPr>
            </a:br>
            <a:r>
              <a:rPr lang="pl-PL" altLang="pl-PL" sz="1800" b="1" dirty="0">
                <a:solidFill>
                  <a:srgbClr val="00B0F0"/>
                </a:solidFill>
              </a:rPr>
              <a:t/>
            </a:r>
            <a:br>
              <a:rPr lang="pl-PL" altLang="pl-PL" sz="1800" b="1" dirty="0">
                <a:solidFill>
                  <a:srgbClr val="00B0F0"/>
                </a:solidFill>
              </a:rPr>
            </a:br>
            <a:r>
              <a:rPr lang="pl-PL" altLang="pl-PL" sz="1800" b="1" dirty="0" smtClean="0">
                <a:solidFill>
                  <a:srgbClr val="00B0F0"/>
                </a:solidFill>
              </a:rPr>
              <a:t/>
            </a:r>
            <a:br>
              <a:rPr lang="pl-PL" altLang="pl-PL" sz="1800" b="1" dirty="0" smtClean="0">
                <a:solidFill>
                  <a:srgbClr val="00B0F0"/>
                </a:solidFill>
              </a:rPr>
            </a:br>
            <a:r>
              <a:rPr lang="pl-PL" altLang="pl-PL" sz="1800" b="1" dirty="0" smtClean="0">
                <a:solidFill>
                  <a:srgbClr val="00B0F0"/>
                </a:solidFill>
              </a:rPr>
              <a:t>Zarządzenie </a:t>
            </a:r>
            <a:r>
              <a:rPr lang="pl-PL" altLang="pl-PL" sz="1800" b="1" dirty="0">
                <a:solidFill>
                  <a:srgbClr val="00B0F0"/>
                </a:solidFill>
              </a:rPr>
              <a:t>Nr 886/2019 Prezydenta </a:t>
            </a:r>
            <a:r>
              <a:rPr lang="pl-PL" altLang="pl-PL" sz="1800" b="1" dirty="0" smtClean="0">
                <a:solidFill>
                  <a:srgbClr val="00B0F0"/>
                </a:solidFill>
              </a:rPr>
              <a:t/>
            </a:r>
            <a:br>
              <a:rPr lang="pl-PL" altLang="pl-PL" sz="1800" b="1" dirty="0" smtClean="0">
                <a:solidFill>
                  <a:srgbClr val="00B0F0"/>
                </a:solidFill>
              </a:rPr>
            </a:br>
            <a:r>
              <a:rPr lang="pl-PL" altLang="pl-PL" sz="1800" b="1" dirty="0" smtClean="0">
                <a:solidFill>
                  <a:srgbClr val="00B0F0"/>
                </a:solidFill>
              </a:rPr>
              <a:t>m.st</a:t>
            </a:r>
            <a:r>
              <a:rPr lang="pl-PL" altLang="pl-PL" sz="1800" b="1" dirty="0">
                <a:solidFill>
                  <a:srgbClr val="00B0F0"/>
                </a:solidFill>
              </a:rPr>
              <a:t>. Warszawy </a:t>
            </a:r>
            <a:r>
              <a:rPr lang="pl-PL" altLang="pl-PL" sz="1800" b="1" dirty="0" smtClean="0">
                <a:solidFill>
                  <a:srgbClr val="00B0F0"/>
                </a:solidFill>
              </a:rPr>
              <a:t>z </a:t>
            </a:r>
            <a:r>
              <a:rPr lang="pl-PL" altLang="pl-PL" sz="1800" b="1" dirty="0">
                <a:solidFill>
                  <a:srgbClr val="00B0F0"/>
                </a:solidFill>
              </a:rPr>
              <a:t>dnia 28 maja 2019 r.  </a:t>
            </a:r>
            <a:br>
              <a:rPr lang="pl-PL" altLang="pl-PL" sz="1800" b="1" dirty="0">
                <a:solidFill>
                  <a:srgbClr val="00B0F0"/>
                </a:solidFill>
              </a:rPr>
            </a:br>
            <a:r>
              <a:rPr lang="pl-PL" altLang="pl-PL" sz="1800" b="1" i="1" dirty="0">
                <a:solidFill>
                  <a:srgbClr val="00B0F0"/>
                </a:solidFill>
              </a:rPr>
              <a:t>w sprawie zakazu stosowania przedmiotów jednorazowego użytku wykonanych </a:t>
            </a:r>
            <a:r>
              <a:rPr lang="pl-PL" altLang="pl-PL" sz="1800" b="1" i="1" dirty="0" smtClean="0">
                <a:solidFill>
                  <a:srgbClr val="00B0F0"/>
                </a:solidFill>
              </a:rPr>
              <a:t/>
            </a:r>
            <a:br>
              <a:rPr lang="pl-PL" altLang="pl-PL" sz="1800" b="1" i="1" dirty="0" smtClean="0">
                <a:solidFill>
                  <a:srgbClr val="00B0F0"/>
                </a:solidFill>
              </a:rPr>
            </a:br>
            <a:r>
              <a:rPr lang="pl-PL" altLang="pl-PL" sz="1800" b="1" i="1" dirty="0" smtClean="0">
                <a:solidFill>
                  <a:srgbClr val="00B0F0"/>
                </a:solidFill>
              </a:rPr>
              <a:t>z tworzyw sztucznych</a:t>
            </a:r>
            <a:r>
              <a:rPr lang="pl-PL" altLang="pl-PL" sz="1800" i="1" dirty="0" smtClean="0"/>
              <a:t/>
            </a:r>
            <a:br>
              <a:rPr lang="pl-PL" altLang="pl-PL" sz="1800" i="1" dirty="0" smtClean="0"/>
            </a:br>
            <a:r>
              <a:rPr lang="pl-PL" altLang="pl-PL" sz="1800" i="1" dirty="0"/>
              <a:t/>
            </a:r>
            <a:br>
              <a:rPr lang="pl-PL" altLang="pl-PL" sz="1800" i="1" dirty="0"/>
            </a:br>
            <a:r>
              <a:rPr lang="pl-PL" sz="1800" b="1" dirty="0" smtClean="0">
                <a:solidFill>
                  <a:srgbClr val="00B0F0"/>
                </a:solidFill>
              </a:rPr>
              <a:t/>
            </a:r>
            <a:br>
              <a:rPr lang="pl-PL" sz="1800" b="1" dirty="0" smtClean="0">
                <a:solidFill>
                  <a:srgbClr val="00B0F0"/>
                </a:solidFill>
              </a:rPr>
            </a:br>
            <a:r>
              <a:rPr lang="pl-PL" sz="1200" dirty="0" smtClean="0">
                <a:solidFill>
                  <a:srgbClr val="00B0F0"/>
                </a:solidFill>
              </a:rPr>
              <a:t>Treść zarządzenia:</a:t>
            </a:r>
            <a:r>
              <a:rPr lang="pl-PL" sz="1200" b="1" dirty="0" smtClean="0">
                <a:solidFill>
                  <a:srgbClr val="00B0F0"/>
                </a:solidFill>
              </a:rPr>
              <a:t/>
            </a:r>
            <a:br>
              <a:rPr lang="pl-PL" sz="1200" b="1" dirty="0" smtClean="0">
                <a:solidFill>
                  <a:srgbClr val="00B0F0"/>
                </a:solidFill>
              </a:rPr>
            </a:br>
            <a:r>
              <a:rPr lang="pl-PL" sz="1200" dirty="0">
                <a:solidFill>
                  <a:srgbClr val="00B0F0"/>
                </a:solidFill>
                <a:hlinkClick r:id="rId3"/>
              </a:rPr>
              <a:t>https://</a:t>
            </a:r>
            <a:r>
              <a:rPr lang="pl-PL" sz="1200" dirty="0" smtClean="0">
                <a:solidFill>
                  <a:srgbClr val="00B0F0"/>
                </a:solidFill>
                <a:hlinkClick r:id="rId3"/>
              </a:rPr>
              <a:t>bip.warszawa.pl/NR/exeres/5BABBC12-B229-4503-B08B-7C6FB070D45F,frameless.htm</a:t>
            </a:r>
            <a:r>
              <a:rPr lang="pl-PL" sz="1200" dirty="0" smtClean="0">
                <a:solidFill>
                  <a:srgbClr val="00B0F0"/>
                </a:solidFill>
              </a:rPr>
              <a:t/>
            </a:r>
            <a:br>
              <a:rPr lang="pl-PL" sz="1200" dirty="0" smtClean="0">
                <a:solidFill>
                  <a:srgbClr val="00B0F0"/>
                </a:solidFill>
              </a:rPr>
            </a:br>
            <a:r>
              <a:rPr lang="pl-PL" sz="1800" b="1" dirty="0" smtClean="0">
                <a:solidFill>
                  <a:srgbClr val="00B0F0"/>
                </a:solidFill>
              </a:rPr>
              <a:t/>
            </a:r>
            <a:br>
              <a:rPr lang="pl-PL" sz="1800" b="1" dirty="0" smtClean="0">
                <a:solidFill>
                  <a:srgbClr val="00B0F0"/>
                </a:solidFill>
              </a:rPr>
            </a:br>
            <a:r>
              <a:rPr lang="pl-PL" sz="1800" dirty="0">
                <a:solidFill>
                  <a:srgbClr val="00B0F0"/>
                </a:solidFill>
              </a:rPr>
              <a:t/>
            </a:r>
            <a:br>
              <a:rPr lang="pl-PL" sz="1800" dirty="0">
                <a:solidFill>
                  <a:srgbClr val="00B0F0"/>
                </a:solidFill>
              </a:rPr>
            </a:br>
            <a:r>
              <a:rPr lang="pl-PL" sz="1800" b="1" dirty="0" smtClean="0">
                <a:solidFill>
                  <a:srgbClr val="00B0F0"/>
                </a:solidFill>
              </a:rPr>
              <a:t/>
            </a:r>
            <a:br>
              <a:rPr lang="pl-PL" sz="1800" b="1" dirty="0" smtClean="0">
                <a:solidFill>
                  <a:srgbClr val="00B0F0"/>
                </a:solidFill>
              </a:rPr>
            </a:br>
            <a:r>
              <a:rPr lang="pl-PL" sz="1800" b="1" dirty="0">
                <a:solidFill>
                  <a:srgbClr val="00B0F0"/>
                </a:solidFill>
              </a:rPr>
              <a:t/>
            </a:r>
            <a:br>
              <a:rPr lang="pl-PL" sz="1800" b="1" dirty="0">
                <a:solidFill>
                  <a:srgbClr val="00B0F0"/>
                </a:solidFill>
              </a:rPr>
            </a:br>
            <a:r>
              <a:rPr lang="pl-PL" sz="1800" b="1" i="1" dirty="0">
                <a:solidFill>
                  <a:srgbClr val="00B0F0"/>
                </a:solidFill>
              </a:rPr>
              <a:t/>
            </a:r>
            <a:br>
              <a:rPr lang="pl-PL" sz="1800" b="1" i="1" dirty="0">
                <a:solidFill>
                  <a:srgbClr val="00B0F0"/>
                </a:solidFill>
              </a:rPr>
            </a:br>
            <a:r>
              <a:rPr lang="pl-PL" sz="1800" dirty="0">
                <a:solidFill>
                  <a:srgbClr val="00B0F0"/>
                </a:solidFill>
              </a:rPr>
              <a:t/>
            </a:r>
            <a:br>
              <a:rPr lang="pl-PL" sz="1800" dirty="0">
                <a:solidFill>
                  <a:srgbClr val="00B0F0"/>
                </a:solidFill>
              </a:rPr>
            </a:br>
            <a:endParaRPr lang="pl-PL" altLang="pl-PL" sz="1800" b="1" dirty="0" smtClean="0">
              <a:solidFill>
                <a:srgbClr val="00B0F0"/>
              </a:solidFill>
              <a:ea typeface="Arial Unicode MS" panose="020B0604020202020204" pitchFamily="34" charset="-128"/>
              <a:cs typeface="Calibri" panose="020F0502020204030204" pitchFamily="34" charset="0"/>
            </a:endParaRPr>
          </a:p>
        </p:txBody>
      </p:sp>
      <p:sp>
        <p:nvSpPr>
          <p:cNvPr id="9" name="Prostokąt 8"/>
          <p:cNvSpPr/>
          <p:nvPr/>
        </p:nvSpPr>
        <p:spPr>
          <a:xfrm>
            <a:off x="0" y="6302647"/>
            <a:ext cx="9144000" cy="54768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pl-PL"/>
          </a:p>
        </p:txBody>
      </p:sp>
      <p:sp>
        <p:nvSpPr>
          <p:cNvPr id="10" name="Podtytuł 4"/>
          <p:cNvSpPr txBox="1">
            <a:spLocks/>
          </p:cNvSpPr>
          <p:nvPr/>
        </p:nvSpPr>
        <p:spPr bwMode="auto">
          <a:xfrm>
            <a:off x="3635896" y="6467326"/>
            <a:ext cx="2952328" cy="2876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buFontTx/>
              <a:buNone/>
              <a:defRPr/>
            </a:pPr>
            <a:r>
              <a:rPr lang="pl-PL" altLang="pl-PL" sz="800" b="1" dirty="0" smtClean="0">
                <a:solidFill>
                  <a:schemeClr val="bg1"/>
                </a:solidFill>
                <a:latin typeface="+mn-lt"/>
                <a:ea typeface="Arial Unicode MS" pitchFamily="34" charset="-128"/>
                <a:cs typeface="Calibri" panose="020F0502020204030204" pitchFamily="34" charset="0"/>
              </a:rPr>
              <a:t>m.st. Warszawa | Biuro Ochrony Powietrza i Polityki Klimatycznej</a:t>
            </a:r>
            <a:endParaRPr lang="pl-PL" altLang="pl-PL" sz="800" dirty="0" smtClean="0">
              <a:solidFill>
                <a:schemeClr val="bg1"/>
              </a:solidFill>
              <a:latin typeface="+mn-lt"/>
              <a:ea typeface="Arial Unicode MS" pitchFamily="34" charset="-128"/>
              <a:cs typeface="Calibri" panose="020F0502020204030204" pitchFamily="34" charset="0"/>
            </a:endParaRPr>
          </a:p>
        </p:txBody>
      </p:sp>
      <p:sp>
        <p:nvSpPr>
          <p:cNvPr id="6" name="Tytuł 1"/>
          <p:cNvSpPr txBox="1">
            <a:spLocks/>
          </p:cNvSpPr>
          <p:nvPr/>
        </p:nvSpPr>
        <p:spPr bwMode="auto">
          <a:xfrm>
            <a:off x="35496" y="2639777"/>
            <a:ext cx="2664296" cy="1081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lnSpc>
                <a:spcPct val="80000"/>
              </a:lnSpc>
              <a:spcBef>
                <a:spcPts val="0"/>
              </a:spcBef>
              <a:buNone/>
            </a:pPr>
            <a:endParaRPr lang="pl-PL" sz="3600" b="1" dirty="0" smtClean="0">
              <a:solidFill>
                <a:srgbClr val="00B0F0"/>
              </a:solidFill>
            </a:endParaRPr>
          </a:p>
          <a:p>
            <a:pPr algn="ctr">
              <a:lnSpc>
                <a:spcPct val="80000"/>
              </a:lnSpc>
              <a:spcBef>
                <a:spcPts val="0"/>
              </a:spcBef>
              <a:buNone/>
            </a:pPr>
            <a:endParaRPr lang="pl-PL" sz="3600" b="1" dirty="0">
              <a:solidFill>
                <a:srgbClr val="00B0F0"/>
              </a:solidFill>
            </a:endParaRPr>
          </a:p>
          <a:p>
            <a:pPr algn="ctr">
              <a:lnSpc>
                <a:spcPct val="80000"/>
              </a:lnSpc>
              <a:spcBef>
                <a:spcPts val="0"/>
              </a:spcBef>
              <a:buNone/>
            </a:pPr>
            <a:endParaRPr lang="pl-PL" sz="3600" b="1" dirty="0" smtClean="0">
              <a:solidFill>
                <a:srgbClr val="00B0F0"/>
              </a:solidFill>
            </a:endParaRPr>
          </a:p>
          <a:p>
            <a:pPr algn="ctr">
              <a:lnSpc>
                <a:spcPct val="80000"/>
              </a:lnSpc>
              <a:spcBef>
                <a:spcPts val="0"/>
              </a:spcBef>
              <a:buNone/>
            </a:pPr>
            <a:r>
              <a:rPr lang="pl-PL" b="1" dirty="0" smtClean="0">
                <a:solidFill>
                  <a:srgbClr val="00B0F0"/>
                </a:solidFill>
              </a:rPr>
              <a:t>Podstawa ograniczenia PLASTIKU</a:t>
            </a:r>
            <a:r>
              <a:rPr lang="pl-PL" b="1" dirty="0">
                <a:solidFill>
                  <a:srgbClr val="00B0F0"/>
                </a:solidFill>
              </a:rPr>
              <a:t/>
            </a:r>
            <a:br>
              <a:rPr lang="pl-PL" b="1" dirty="0">
                <a:solidFill>
                  <a:srgbClr val="00B0F0"/>
                </a:solidFill>
              </a:rPr>
            </a:br>
            <a:r>
              <a:rPr lang="pl-PL" b="1" dirty="0">
                <a:solidFill>
                  <a:srgbClr val="00B0F0"/>
                </a:solidFill>
              </a:rPr>
              <a:t>w Urzędzie m.st. Warszawy </a:t>
            </a:r>
          </a:p>
          <a:p>
            <a:pPr algn="ctr">
              <a:lnSpc>
                <a:spcPct val="80000"/>
              </a:lnSpc>
              <a:spcBef>
                <a:spcPts val="0"/>
              </a:spcBef>
              <a:buNone/>
            </a:pPr>
            <a:r>
              <a:rPr lang="pl-PL" sz="3600" b="1" dirty="0" smtClean="0">
                <a:solidFill>
                  <a:srgbClr val="00B0F0"/>
                </a:solidFill>
              </a:rPr>
              <a:t/>
            </a:r>
            <a:br>
              <a:rPr lang="pl-PL" sz="3600" b="1" dirty="0" smtClean="0">
                <a:solidFill>
                  <a:srgbClr val="00B0F0"/>
                </a:solidFill>
              </a:rPr>
            </a:br>
            <a:endParaRPr lang="pl-PL" sz="4800" b="1" dirty="0" smtClean="0">
              <a:solidFill>
                <a:srgbClr val="00B0F0"/>
              </a:solidFill>
            </a:endParaRPr>
          </a:p>
        </p:txBody>
      </p:sp>
      <p:pic>
        <p:nvPicPr>
          <p:cNvPr id="7" name="Obraz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347864" y="6440012"/>
            <a:ext cx="276526" cy="314950"/>
          </a:xfrm>
          <a:prstGeom prst="rect">
            <a:avLst/>
          </a:prstGeom>
        </p:spPr>
      </p:pic>
      <p:pic>
        <p:nvPicPr>
          <p:cNvPr id="2" name="Obraz 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7504" y="66203"/>
            <a:ext cx="1558233" cy="1556792"/>
          </a:xfrm>
          <a:prstGeom prst="rect">
            <a:avLst/>
          </a:prstGeom>
        </p:spPr>
      </p:pic>
    </p:spTree>
    <p:extLst>
      <p:ext uri="{BB962C8B-B14F-4D97-AF65-F5344CB8AC3E}">
        <p14:creationId xmlns:p14="http://schemas.microsoft.com/office/powerpoint/2010/main" val="197349649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ytuł 1"/>
          <p:cNvSpPr>
            <a:spLocks noGrp="1"/>
          </p:cNvSpPr>
          <p:nvPr>
            <p:ph type="ctrTitle"/>
          </p:nvPr>
        </p:nvSpPr>
        <p:spPr>
          <a:xfrm>
            <a:off x="4427984" y="1844824"/>
            <a:ext cx="3960440" cy="3270297"/>
          </a:xfrm>
        </p:spPr>
        <p:txBody>
          <a:bodyPr/>
          <a:lstStyle/>
          <a:p>
            <a:pPr>
              <a:spcBef>
                <a:spcPts val="0"/>
              </a:spcBef>
              <a:defRPr/>
            </a:pPr>
            <a:r>
              <a:rPr lang="pl-PL" sz="1800" dirty="0">
                <a:solidFill>
                  <a:srgbClr val="00B0F0"/>
                </a:solidFill>
              </a:rPr>
              <a:t>Paulina Bocheńska-Szcześniak</a:t>
            </a:r>
            <a:br>
              <a:rPr lang="pl-PL" sz="1800" dirty="0">
                <a:solidFill>
                  <a:srgbClr val="00B0F0"/>
                </a:solidFill>
              </a:rPr>
            </a:br>
            <a:r>
              <a:rPr lang="pl-PL" sz="1800" dirty="0">
                <a:solidFill>
                  <a:srgbClr val="00B0F0"/>
                </a:solidFill>
              </a:rPr>
              <a:t>tel. 325 96 25</a:t>
            </a:r>
            <a:br>
              <a:rPr lang="pl-PL" sz="1800" dirty="0">
                <a:solidFill>
                  <a:srgbClr val="00B0F0"/>
                </a:solidFill>
              </a:rPr>
            </a:br>
            <a:r>
              <a:rPr lang="pl-PL" sz="1800" u="sng" dirty="0">
                <a:solidFill>
                  <a:srgbClr val="00B0F0"/>
                </a:solidFill>
                <a:hlinkClick r:id="rId3"/>
              </a:rPr>
              <a:t>pbochenska@um.warszawa.pl</a:t>
            </a:r>
            <a:r>
              <a:rPr lang="pl-PL" sz="1800" u="sng" dirty="0">
                <a:hlinkClick r:id="rId3"/>
              </a:rPr>
              <a:t/>
            </a:r>
            <a:br>
              <a:rPr lang="pl-PL" sz="1800" u="sng" dirty="0">
                <a:hlinkClick r:id="rId3"/>
              </a:rPr>
            </a:br>
            <a:r>
              <a:rPr lang="pl-PL" sz="1800" dirty="0"/>
              <a:t/>
            </a:r>
            <a:br>
              <a:rPr lang="pl-PL" sz="1800" dirty="0"/>
            </a:br>
            <a:r>
              <a:rPr lang="pl-PL" sz="1800" dirty="0" smtClean="0">
                <a:solidFill>
                  <a:srgbClr val="00B0F0"/>
                </a:solidFill>
              </a:rPr>
              <a:t>Biuro Ochrony Powietrza i Polityki Klimatycznej</a:t>
            </a:r>
            <a:r>
              <a:rPr lang="pl-PL" sz="1800" b="1" i="1" dirty="0" smtClean="0">
                <a:solidFill>
                  <a:srgbClr val="00B0F0"/>
                </a:solidFill>
              </a:rPr>
              <a:t/>
            </a:r>
            <a:br>
              <a:rPr lang="pl-PL" sz="1800" b="1" i="1" dirty="0" smtClean="0">
                <a:solidFill>
                  <a:srgbClr val="00B0F0"/>
                </a:solidFill>
              </a:rPr>
            </a:br>
            <a:r>
              <a:rPr lang="pl-PL" sz="1800" i="1" dirty="0" smtClean="0">
                <a:solidFill>
                  <a:srgbClr val="00B0F0"/>
                </a:solidFill>
              </a:rPr>
              <a:t/>
            </a:r>
            <a:br>
              <a:rPr lang="pl-PL" sz="1800" i="1" dirty="0" smtClean="0">
                <a:solidFill>
                  <a:srgbClr val="00B0F0"/>
                </a:solidFill>
              </a:rPr>
            </a:br>
            <a:r>
              <a:rPr lang="pl-PL" sz="1800" i="1" dirty="0" smtClean="0">
                <a:solidFill>
                  <a:srgbClr val="00B0F0"/>
                </a:solidFill>
              </a:rPr>
              <a:t/>
            </a:r>
            <a:br>
              <a:rPr lang="pl-PL" sz="1800" i="1" dirty="0" smtClean="0">
                <a:solidFill>
                  <a:srgbClr val="00B0F0"/>
                </a:solidFill>
              </a:rPr>
            </a:br>
            <a:endParaRPr lang="pl-PL" sz="1800" dirty="0"/>
          </a:p>
        </p:txBody>
      </p:sp>
      <p:sp>
        <p:nvSpPr>
          <p:cNvPr id="9" name="Prostokąt 8"/>
          <p:cNvSpPr/>
          <p:nvPr/>
        </p:nvSpPr>
        <p:spPr>
          <a:xfrm>
            <a:off x="0" y="6337300"/>
            <a:ext cx="9144000" cy="54768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pl-PL"/>
          </a:p>
        </p:txBody>
      </p:sp>
      <p:sp>
        <p:nvSpPr>
          <p:cNvPr id="10" name="Podtytuł 4"/>
          <p:cNvSpPr txBox="1">
            <a:spLocks/>
          </p:cNvSpPr>
          <p:nvPr/>
        </p:nvSpPr>
        <p:spPr bwMode="auto">
          <a:xfrm>
            <a:off x="3635896" y="6467326"/>
            <a:ext cx="2952328" cy="2876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buFontTx/>
              <a:buNone/>
              <a:defRPr/>
            </a:pPr>
            <a:r>
              <a:rPr lang="pl-PL" altLang="pl-PL" sz="800" b="1" dirty="0" smtClean="0">
                <a:solidFill>
                  <a:schemeClr val="bg1"/>
                </a:solidFill>
                <a:latin typeface="+mn-lt"/>
                <a:ea typeface="Arial Unicode MS" pitchFamily="34" charset="-128"/>
                <a:cs typeface="Calibri" panose="020F0502020204030204" pitchFamily="34" charset="0"/>
              </a:rPr>
              <a:t>m.st. Warszawa | Biuro Ochrony Powietrza i Polityki Klimatycznej</a:t>
            </a:r>
            <a:endParaRPr lang="pl-PL" altLang="pl-PL" sz="800" dirty="0" smtClean="0">
              <a:solidFill>
                <a:schemeClr val="bg1"/>
              </a:solidFill>
              <a:latin typeface="+mn-lt"/>
              <a:ea typeface="Arial Unicode MS" pitchFamily="34" charset="-128"/>
              <a:cs typeface="Calibri" panose="020F0502020204030204" pitchFamily="34" charset="0"/>
            </a:endParaRPr>
          </a:p>
        </p:txBody>
      </p:sp>
      <p:sp>
        <p:nvSpPr>
          <p:cNvPr id="6" name="Tytuł 1"/>
          <p:cNvSpPr txBox="1">
            <a:spLocks/>
          </p:cNvSpPr>
          <p:nvPr/>
        </p:nvSpPr>
        <p:spPr bwMode="auto">
          <a:xfrm>
            <a:off x="467544" y="2636912"/>
            <a:ext cx="2737320" cy="1081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lnSpc>
                <a:spcPct val="80000"/>
              </a:lnSpc>
              <a:spcBef>
                <a:spcPts val="0"/>
              </a:spcBef>
              <a:buNone/>
            </a:pPr>
            <a:r>
              <a:rPr lang="pl-PL" altLang="pl-PL" b="1" dirty="0">
                <a:solidFill>
                  <a:srgbClr val="00B0F0"/>
                </a:solidFill>
                <a:latin typeface="+mn-lt"/>
                <a:cs typeface="Tahoma" panose="020B0604030504040204" pitchFamily="34" charset="0"/>
              </a:rPr>
              <a:t>Osoba </a:t>
            </a:r>
            <a:r>
              <a:rPr lang="pl-PL" altLang="pl-PL" b="1" dirty="0" smtClean="0">
                <a:solidFill>
                  <a:srgbClr val="00B0F0"/>
                </a:solidFill>
                <a:latin typeface="+mn-lt"/>
                <a:cs typeface="Tahoma" panose="020B0604030504040204" pitchFamily="34" charset="0"/>
              </a:rPr>
              <a:t/>
            </a:r>
            <a:br>
              <a:rPr lang="pl-PL" altLang="pl-PL" b="1" dirty="0" smtClean="0">
                <a:solidFill>
                  <a:srgbClr val="00B0F0"/>
                </a:solidFill>
                <a:latin typeface="+mn-lt"/>
                <a:cs typeface="Tahoma" panose="020B0604030504040204" pitchFamily="34" charset="0"/>
              </a:rPr>
            </a:br>
            <a:r>
              <a:rPr lang="pl-PL" altLang="pl-PL" b="1" dirty="0" smtClean="0">
                <a:solidFill>
                  <a:srgbClr val="00B0F0"/>
                </a:solidFill>
                <a:latin typeface="+mn-lt"/>
                <a:cs typeface="Tahoma" panose="020B0604030504040204" pitchFamily="34" charset="0"/>
              </a:rPr>
              <a:t>do kontaktu</a:t>
            </a:r>
            <a:endParaRPr lang="pl-PL" b="1" dirty="0" smtClean="0">
              <a:solidFill>
                <a:srgbClr val="00B0F0"/>
              </a:solidFill>
              <a:latin typeface="+mn-lt"/>
            </a:endParaRPr>
          </a:p>
        </p:txBody>
      </p:sp>
      <p:pic>
        <p:nvPicPr>
          <p:cNvPr id="7" name="Obraz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347864" y="6440012"/>
            <a:ext cx="276526" cy="314950"/>
          </a:xfrm>
          <a:prstGeom prst="rect">
            <a:avLst/>
          </a:prstGeom>
        </p:spPr>
      </p:pic>
      <p:pic>
        <p:nvPicPr>
          <p:cNvPr id="8" name="Obraz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43454" y="44920"/>
            <a:ext cx="1558233" cy="1556792"/>
          </a:xfrm>
          <a:prstGeom prst="rect">
            <a:avLst/>
          </a:prstGeom>
        </p:spPr>
      </p:pic>
    </p:spTree>
    <p:extLst>
      <p:ext uri="{BB962C8B-B14F-4D97-AF65-F5344CB8AC3E}">
        <p14:creationId xmlns:p14="http://schemas.microsoft.com/office/powerpoint/2010/main" val="30112475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ytuł 1"/>
          <p:cNvSpPr>
            <a:spLocks noGrp="1"/>
          </p:cNvSpPr>
          <p:nvPr>
            <p:ph type="ctrTitle"/>
          </p:nvPr>
        </p:nvSpPr>
        <p:spPr>
          <a:xfrm>
            <a:off x="2736304" y="1412776"/>
            <a:ext cx="6012160" cy="3096345"/>
          </a:xfrm>
        </p:spPr>
        <p:txBody>
          <a:bodyPr/>
          <a:lstStyle/>
          <a:p>
            <a:pPr algn="l"/>
            <a:r>
              <a:rPr lang="pl-PL" sz="1600" b="1" dirty="0" smtClean="0">
                <a:solidFill>
                  <a:srgbClr val="00B0F0"/>
                </a:solidFill>
              </a:rPr>
              <a:t/>
            </a:r>
            <a:br>
              <a:rPr lang="pl-PL" sz="1600" b="1" dirty="0" smtClean="0">
                <a:solidFill>
                  <a:srgbClr val="00B0F0"/>
                </a:solidFill>
              </a:rPr>
            </a:br>
            <a:r>
              <a:rPr lang="pl-PL" sz="1600" b="1" dirty="0" smtClean="0">
                <a:solidFill>
                  <a:srgbClr val="00B0F0"/>
                </a:solidFill>
              </a:rPr>
              <a:t/>
            </a:r>
            <a:br>
              <a:rPr lang="pl-PL" sz="1600" b="1" dirty="0" smtClean="0">
                <a:solidFill>
                  <a:srgbClr val="00B0F0"/>
                </a:solidFill>
              </a:rPr>
            </a:br>
            <a:r>
              <a:rPr lang="pl-PL" sz="1600" b="1" dirty="0" smtClean="0">
                <a:solidFill>
                  <a:srgbClr val="00B0F0"/>
                </a:solidFill>
              </a:rPr>
              <a:t/>
            </a:r>
            <a:br>
              <a:rPr lang="pl-PL" sz="1600" b="1" dirty="0" smtClean="0">
                <a:solidFill>
                  <a:srgbClr val="00B0F0"/>
                </a:solidFill>
              </a:rPr>
            </a:br>
            <a:r>
              <a:rPr lang="pl-PL" sz="1600" dirty="0">
                <a:solidFill>
                  <a:srgbClr val="00B0F0"/>
                </a:solidFill>
              </a:rPr>
              <a:t/>
            </a:r>
            <a:br>
              <a:rPr lang="pl-PL" sz="1600" dirty="0">
                <a:solidFill>
                  <a:srgbClr val="00B0F0"/>
                </a:solidFill>
              </a:rPr>
            </a:br>
            <a:r>
              <a:rPr lang="pl-PL" sz="1600" dirty="0">
                <a:solidFill>
                  <a:srgbClr val="00B0F0"/>
                </a:solidFill>
              </a:rPr>
              <a:t>Tworzywa sztuczne, potocznie </a:t>
            </a:r>
            <a:r>
              <a:rPr lang="pl-PL" sz="1600" dirty="0" smtClean="0">
                <a:solidFill>
                  <a:srgbClr val="00B0F0"/>
                </a:solidFill>
              </a:rPr>
              <a:t>zwane plastikami, są </a:t>
            </a:r>
            <a:r>
              <a:rPr lang="pl-PL" sz="1600" dirty="0">
                <a:solidFill>
                  <a:srgbClr val="00B0F0"/>
                </a:solidFill>
              </a:rPr>
              <a:t>tak wszechobecne w naszym życiu, że czasem zapominamy, czym one właściwie są. </a:t>
            </a:r>
            <a:r>
              <a:rPr lang="pl-PL" sz="1600" dirty="0" smtClean="0">
                <a:solidFill>
                  <a:srgbClr val="00B0F0"/>
                </a:solidFill>
              </a:rPr>
              <a:t/>
            </a:r>
            <a:br>
              <a:rPr lang="pl-PL" sz="1600" dirty="0" smtClean="0">
                <a:solidFill>
                  <a:srgbClr val="00B0F0"/>
                </a:solidFill>
              </a:rPr>
            </a:br>
            <a:r>
              <a:rPr lang="pl-PL" sz="1600" dirty="0" smtClean="0">
                <a:solidFill>
                  <a:srgbClr val="00B0F0"/>
                </a:solidFill>
              </a:rPr>
              <a:t>Powstają </a:t>
            </a:r>
            <a:r>
              <a:rPr lang="pl-PL" sz="1600" dirty="0">
                <a:solidFill>
                  <a:srgbClr val="00B0F0"/>
                </a:solidFill>
              </a:rPr>
              <a:t>w zdecydowanej większości z ropy naftowej lub gazu ziemnego, które następnie poddaje się rafinacji </a:t>
            </a:r>
            <a:r>
              <a:rPr lang="pl-PL" sz="1600" dirty="0" smtClean="0">
                <a:solidFill>
                  <a:srgbClr val="00B0F0"/>
                </a:solidFill>
              </a:rPr>
              <a:t>i </a:t>
            </a:r>
            <a:r>
              <a:rPr lang="pl-PL" sz="1600" dirty="0">
                <a:solidFill>
                  <a:srgbClr val="00B0F0"/>
                </a:solidFill>
              </a:rPr>
              <a:t>wzbogaca różnymi dodatkami.</a:t>
            </a:r>
            <a:r>
              <a:rPr lang="pl-PL" sz="1600" b="1" dirty="0">
                <a:solidFill>
                  <a:srgbClr val="00B0F0"/>
                </a:solidFill>
              </a:rPr>
              <a:t> </a:t>
            </a:r>
            <a:r>
              <a:rPr lang="pl-PL" sz="1600" b="1" dirty="0" smtClean="0">
                <a:solidFill>
                  <a:srgbClr val="00B0F0"/>
                </a:solidFill>
              </a:rPr>
              <a:t/>
            </a:r>
            <a:br>
              <a:rPr lang="pl-PL" sz="1600" b="1" dirty="0" smtClean="0">
                <a:solidFill>
                  <a:srgbClr val="00B0F0"/>
                </a:solidFill>
              </a:rPr>
            </a:br>
            <a:r>
              <a:rPr lang="pl-PL" sz="1600" b="1" dirty="0" smtClean="0">
                <a:solidFill>
                  <a:srgbClr val="00B0F0"/>
                </a:solidFill>
              </a:rPr>
              <a:t/>
            </a:r>
            <a:br>
              <a:rPr lang="pl-PL" sz="1600" b="1" dirty="0" smtClean="0">
                <a:solidFill>
                  <a:srgbClr val="00B0F0"/>
                </a:solidFill>
              </a:rPr>
            </a:br>
            <a:r>
              <a:rPr lang="pl-PL" sz="1600" b="1" dirty="0" smtClean="0">
                <a:solidFill>
                  <a:srgbClr val="00B0F0"/>
                </a:solidFill>
              </a:rPr>
              <a:t>Plastik jest </a:t>
            </a:r>
            <a:r>
              <a:rPr lang="pl-PL" sz="1600" b="1" dirty="0">
                <a:solidFill>
                  <a:srgbClr val="00B0F0"/>
                </a:solidFill>
              </a:rPr>
              <a:t>tani i wytrzymały, łatwo z niego stworzyć przedmioty </a:t>
            </a:r>
            <a:r>
              <a:rPr lang="pl-PL" sz="1600" b="1" dirty="0" smtClean="0">
                <a:solidFill>
                  <a:srgbClr val="00B0F0"/>
                </a:solidFill>
              </a:rPr>
              <a:t>              o </a:t>
            </a:r>
            <a:r>
              <a:rPr lang="pl-PL" sz="1600" b="1" dirty="0">
                <a:solidFill>
                  <a:srgbClr val="00B0F0"/>
                </a:solidFill>
              </a:rPr>
              <a:t>dowolnym </a:t>
            </a:r>
            <a:r>
              <a:rPr lang="pl-PL" sz="1600" b="1" dirty="0" smtClean="0">
                <a:solidFill>
                  <a:srgbClr val="00B0F0"/>
                </a:solidFill>
              </a:rPr>
              <a:t>kształcie i </a:t>
            </a:r>
            <a:r>
              <a:rPr lang="pl-PL" sz="1600" b="1" dirty="0">
                <a:solidFill>
                  <a:srgbClr val="00B0F0"/>
                </a:solidFill>
              </a:rPr>
              <a:t>w zależności od dodatków może mieć pożądane właściwości, dzięki czemu ma wiele różnorodnych </a:t>
            </a:r>
            <a:r>
              <a:rPr lang="pl-PL" sz="1600" b="1" dirty="0" smtClean="0">
                <a:solidFill>
                  <a:srgbClr val="00B0F0"/>
                </a:solidFill>
              </a:rPr>
              <a:t>zastosowań.</a:t>
            </a:r>
            <a:br>
              <a:rPr lang="pl-PL" sz="1600" b="1" dirty="0" smtClean="0">
                <a:solidFill>
                  <a:srgbClr val="00B0F0"/>
                </a:solidFill>
              </a:rPr>
            </a:br>
            <a:r>
              <a:rPr lang="pl-PL" sz="1600" b="1" dirty="0" smtClean="0">
                <a:solidFill>
                  <a:srgbClr val="00B0F0"/>
                </a:solidFill>
              </a:rPr>
              <a:t/>
            </a:r>
            <a:br>
              <a:rPr lang="pl-PL" sz="1600" b="1" dirty="0" smtClean="0">
                <a:solidFill>
                  <a:srgbClr val="00B0F0"/>
                </a:solidFill>
              </a:rPr>
            </a:br>
            <a:r>
              <a:rPr lang="pl-PL" sz="1600" b="1" dirty="0" smtClean="0">
                <a:solidFill>
                  <a:srgbClr val="00B0F0"/>
                </a:solidFill>
              </a:rPr>
              <a:t>Sto </a:t>
            </a:r>
            <a:r>
              <a:rPr lang="pl-PL" sz="1600" b="1" dirty="0">
                <a:solidFill>
                  <a:srgbClr val="00B0F0"/>
                </a:solidFill>
              </a:rPr>
              <a:t>lat temu </a:t>
            </a:r>
            <a:r>
              <a:rPr lang="pl-PL" sz="1600" b="1" dirty="0" smtClean="0">
                <a:solidFill>
                  <a:srgbClr val="00B0F0"/>
                </a:solidFill>
              </a:rPr>
              <a:t>plastiku w </a:t>
            </a:r>
            <a:r>
              <a:rPr lang="pl-PL" sz="1600" b="1" dirty="0">
                <a:solidFill>
                  <a:srgbClr val="00B0F0"/>
                </a:solidFill>
              </a:rPr>
              <a:t>naszym życiu zupełnie nie </a:t>
            </a:r>
            <a:r>
              <a:rPr lang="pl-PL" sz="1600" b="1" dirty="0" smtClean="0">
                <a:solidFill>
                  <a:srgbClr val="00B0F0"/>
                </a:solidFill>
              </a:rPr>
              <a:t>było</a:t>
            </a:r>
            <a:r>
              <a:rPr lang="pl-PL" sz="1600" dirty="0" smtClean="0">
                <a:solidFill>
                  <a:srgbClr val="00B0F0"/>
                </a:solidFill>
              </a:rPr>
              <a:t>, </a:t>
            </a:r>
            <a:r>
              <a:rPr lang="pl-PL" sz="1600" dirty="0">
                <a:solidFill>
                  <a:srgbClr val="00B0F0"/>
                </a:solidFill>
              </a:rPr>
              <a:t>obecnie zaś wytwarzamy </a:t>
            </a:r>
            <a:r>
              <a:rPr lang="pl-PL" sz="1600" dirty="0" smtClean="0">
                <a:solidFill>
                  <a:srgbClr val="00B0F0"/>
                </a:solidFill>
              </a:rPr>
              <a:t>go </a:t>
            </a:r>
            <a:r>
              <a:rPr lang="pl-PL" sz="1600" dirty="0">
                <a:solidFill>
                  <a:srgbClr val="00B0F0"/>
                </a:solidFill>
              </a:rPr>
              <a:t>w ilości przekraczającej </a:t>
            </a:r>
            <a:r>
              <a:rPr lang="pl-PL" sz="1600" b="1" dirty="0">
                <a:solidFill>
                  <a:srgbClr val="00B0F0"/>
                </a:solidFill>
              </a:rPr>
              <a:t>400 mln ton rocznie</a:t>
            </a:r>
            <a:r>
              <a:rPr lang="pl-PL" sz="1600" dirty="0">
                <a:solidFill>
                  <a:srgbClr val="00B0F0"/>
                </a:solidFill>
              </a:rPr>
              <a:t>, z czego największy udział ma </a:t>
            </a:r>
            <a:r>
              <a:rPr lang="pl-PL" sz="1600" dirty="0" smtClean="0">
                <a:solidFill>
                  <a:srgbClr val="00B0F0"/>
                </a:solidFill>
              </a:rPr>
              <a:t>plastik wykorzystywany</a:t>
            </a:r>
            <a:r>
              <a:rPr lang="pl-PL" sz="1600" b="1" dirty="0" smtClean="0">
                <a:ln w="12700">
                  <a:solidFill>
                    <a:schemeClr val="tx2">
                      <a:lumMod val="75000"/>
                    </a:schemeClr>
                  </a:solidFill>
                  <a:prstDash val="solid"/>
                </a:ln>
                <a:solidFill>
                  <a:srgbClr val="00B0F0"/>
                </a:solidFill>
                <a:effectLst>
                  <a:outerShdw dist="38100" dir="2640000" algn="bl" rotWithShape="0">
                    <a:schemeClr val="tx2">
                      <a:lumMod val="75000"/>
                    </a:schemeClr>
                  </a:outerShdw>
                </a:effectLst>
              </a:rPr>
              <a:t> </a:t>
            </a:r>
            <a:r>
              <a:rPr lang="pl-PL" sz="1600" dirty="0" smtClean="0">
                <a:solidFill>
                  <a:srgbClr val="00B0F0"/>
                </a:solidFill>
              </a:rPr>
              <a:t>do </a:t>
            </a:r>
            <a:r>
              <a:rPr lang="pl-PL" sz="1600" dirty="0">
                <a:solidFill>
                  <a:srgbClr val="00B0F0"/>
                </a:solidFill>
              </a:rPr>
              <a:t>produkcji jednorazowych </a:t>
            </a:r>
            <a:r>
              <a:rPr lang="pl-PL" sz="1600" dirty="0" smtClean="0">
                <a:solidFill>
                  <a:srgbClr val="00B0F0"/>
                </a:solidFill>
              </a:rPr>
              <a:t>opakowań.</a:t>
            </a:r>
            <a:r>
              <a:rPr lang="pl-PL" sz="1600" b="1" i="1" dirty="0" smtClean="0">
                <a:solidFill>
                  <a:srgbClr val="00B0F0"/>
                </a:solidFill>
              </a:rPr>
              <a:t/>
            </a:r>
            <a:br>
              <a:rPr lang="pl-PL" sz="1600" b="1" i="1" dirty="0" smtClean="0">
                <a:solidFill>
                  <a:srgbClr val="00B0F0"/>
                </a:solidFill>
              </a:rPr>
            </a:br>
            <a:r>
              <a:rPr lang="pl-PL" sz="1600" b="1" i="1" dirty="0">
                <a:solidFill>
                  <a:srgbClr val="00B0F0"/>
                </a:solidFill>
              </a:rPr>
              <a:t/>
            </a:r>
            <a:br>
              <a:rPr lang="pl-PL" sz="1600" b="1" i="1" dirty="0">
                <a:solidFill>
                  <a:srgbClr val="00B0F0"/>
                </a:solidFill>
              </a:rPr>
            </a:br>
            <a:r>
              <a:rPr lang="pl-PL" sz="1600" dirty="0">
                <a:solidFill>
                  <a:srgbClr val="00B0F0"/>
                </a:solidFill>
              </a:rPr>
              <a:t/>
            </a:r>
            <a:br>
              <a:rPr lang="pl-PL" sz="1600" dirty="0">
                <a:solidFill>
                  <a:srgbClr val="00B0F0"/>
                </a:solidFill>
              </a:rPr>
            </a:br>
            <a:r>
              <a:rPr lang="pl-PL" sz="900" dirty="0">
                <a:solidFill>
                  <a:srgbClr val="00B0F0"/>
                </a:solidFill>
              </a:rPr>
              <a:t>Źródło: </a:t>
            </a:r>
            <a:r>
              <a:rPr lang="pl-PL" sz="900" dirty="0" smtClean="0">
                <a:solidFill>
                  <a:srgbClr val="00B0F0"/>
                </a:solidFill>
                <a:hlinkClick r:id="rId3"/>
              </a:rPr>
              <a:t>https</a:t>
            </a:r>
            <a:r>
              <a:rPr lang="pl-PL" sz="900" dirty="0">
                <a:solidFill>
                  <a:srgbClr val="00B0F0"/>
                </a:solidFill>
                <a:hlinkClick r:id="rId3"/>
              </a:rPr>
              <a:t>://</a:t>
            </a:r>
            <a:r>
              <a:rPr lang="pl-PL" sz="900" dirty="0" smtClean="0">
                <a:solidFill>
                  <a:srgbClr val="00B0F0"/>
                </a:solidFill>
                <a:hlinkClick r:id="rId3"/>
              </a:rPr>
              <a:t>advances.sciencemag.org/content/3/7/e1700782.full</a:t>
            </a:r>
            <a:r>
              <a:rPr lang="pl-PL" sz="1600" dirty="0" smtClean="0">
                <a:solidFill>
                  <a:srgbClr val="00B0F0"/>
                </a:solidFill>
              </a:rPr>
              <a:t/>
            </a:r>
            <a:br>
              <a:rPr lang="pl-PL" sz="1600" dirty="0" smtClean="0">
                <a:solidFill>
                  <a:srgbClr val="00B0F0"/>
                </a:solidFill>
              </a:rPr>
            </a:br>
            <a:endParaRPr lang="pl-PL" altLang="pl-PL" sz="1600" b="1" dirty="0" smtClean="0">
              <a:solidFill>
                <a:srgbClr val="00B0F0"/>
              </a:solidFill>
              <a:ea typeface="Arial Unicode MS" panose="020B0604020202020204" pitchFamily="34" charset="-128"/>
              <a:cs typeface="Calibri" panose="020F0502020204030204" pitchFamily="34" charset="0"/>
            </a:endParaRPr>
          </a:p>
        </p:txBody>
      </p:sp>
      <p:sp>
        <p:nvSpPr>
          <p:cNvPr id="9" name="Prostokąt 8"/>
          <p:cNvSpPr/>
          <p:nvPr/>
        </p:nvSpPr>
        <p:spPr>
          <a:xfrm>
            <a:off x="0" y="6337300"/>
            <a:ext cx="9144000" cy="54768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pl-PL"/>
          </a:p>
        </p:txBody>
      </p:sp>
      <p:sp>
        <p:nvSpPr>
          <p:cNvPr id="10" name="Podtytuł 4"/>
          <p:cNvSpPr txBox="1">
            <a:spLocks/>
          </p:cNvSpPr>
          <p:nvPr/>
        </p:nvSpPr>
        <p:spPr bwMode="auto">
          <a:xfrm>
            <a:off x="3635896" y="6467326"/>
            <a:ext cx="2952328" cy="2876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buFontTx/>
              <a:buNone/>
              <a:defRPr/>
            </a:pPr>
            <a:r>
              <a:rPr lang="pl-PL" altLang="pl-PL" sz="800" b="1" dirty="0" smtClean="0">
                <a:solidFill>
                  <a:schemeClr val="bg1"/>
                </a:solidFill>
                <a:latin typeface="+mn-lt"/>
                <a:ea typeface="Arial Unicode MS" pitchFamily="34" charset="-128"/>
                <a:cs typeface="Calibri" panose="020F0502020204030204" pitchFamily="34" charset="0"/>
              </a:rPr>
              <a:t>m.st. Warszawa | Biuro Ochrony Powietrza i Polityki Klimatycznej</a:t>
            </a:r>
            <a:endParaRPr lang="pl-PL" altLang="pl-PL" sz="800" dirty="0" smtClean="0">
              <a:solidFill>
                <a:schemeClr val="bg1"/>
              </a:solidFill>
              <a:latin typeface="+mn-lt"/>
              <a:ea typeface="Arial Unicode MS" pitchFamily="34" charset="-128"/>
              <a:cs typeface="Calibri" panose="020F0502020204030204" pitchFamily="34" charset="0"/>
            </a:endParaRPr>
          </a:p>
        </p:txBody>
      </p:sp>
      <p:sp>
        <p:nvSpPr>
          <p:cNvPr id="6" name="Tytuł 1"/>
          <p:cNvSpPr txBox="1">
            <a:spLocks/>
          </p:cNvSpPr>
          <p:nvPr/>
        </p:nvSpPr>
        <p:spPr bwMode="auto">
          <a:xfrm>
            <a:off x="0" y="2683107"/>
            <a:ext cx="2736304" cy="10093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lnSpc>
                <a:spcPct val="80000"/>
              </a:lnSpc>
              <a:spcBef>
                <a:spcPts val="0"/>
              </a:spcBef>
              <a:buNone/>
            </a:pPr>
            <a:r>
              <a:rPr lang="pl-PL" b="1" dirty="0" smtClean="0">
                <a:solidFill>
                  <a:srgbClr val="00B0F0"/>
                </a:solidFill>
              </a:rPr>
              <a:t>Coraz więcej</a:t>
            </a:r>
          </a:p>
          <a:p>
            <a:pPr algn="ctr">
              <a:lnSpc>
                <a:spcPct val="80000"/>
              </a:lnSpc>
              <a:spcBef>
                <a:spcPts val="0"/>
              </a:spcBef>
              <a:buNone/>
            </a:pPr>
            <a:r>
              <a:rPr lang="pl-PL" b="1" dirty="0" smtClean="0">
                <a:solidFill>
                  <a:srgbClr val="00B0F0"/>
                </a:solidFill>
              </a:rPr>
              <a:t>PLASTIKU</a:t>
            </a:r>
          </a:p>
        </p:txBody>
      </p:sp>
      <p:pic>
        <p:nvPicPr>
          <p:cNvPr id="7" name="Obraz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347864" y="6440012"/>
            <a:ext cx="276526" cy="314950"/>
          </a:xfrm>
          <a:prstGeom prst="rect">
            <a:avLst/>
          </a:prstGeom>
        </p:spPr>
      </p:pic>
      <p:pic>
        <p:nvPicPr>
          <p:cNvPr id="2" name="Obraz 1"/>
          <p:cNvPicPr>
            <a:picLocks noChangeAspect="1"/>
          </p:cNvPicPr>
          <p:nvPr/>
        </p:nvPicPr>
        <p:blipFill>
          <a:blip r:embed="rId5"/>
          <a:stretch>
            <a:fillRect/>
          </a:stretch>
        </p:blipFill>
        <p:spPr>
          <a:xfrm>
            <a:off x="107504" y="92077"/>
            <a:ext cx="1560711" cy="1560711"/>
          </a:xfrm>
          <a:prstGeom prst="rect">
            <a:avLst/>
          </a:prstGeom>
        </p:spPr>
      </p:pic>
    </p:spTree>
    <p:extLst>
      <p:ext uri="{BB962C8B-B14F-4D97-AF65-F5344CB8AC3E}">
        <p14:creationId xmlns:p14="http://schemas.microsoft.com/office/powerpoint/2010/main" val="38214411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rostokąt 8"/>
          <p:cNvSpPr/>
          <p:nvPr/>
        </p:nvSpPr>
        <p:spPr>
          <a:xfrm>
            <a:off x="0" y="6337300"/>
            <a:ext cx="9144000" cy="54768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alibri"/>
              <a:ea typeface="+mn-ea"/>
              <a:cs typeface="+mn-cs"/>
            </a:endParaRPr>
          </a:p>
        </p:txBody>
      </p:sp>
      <p:sp>
        <p:nvSpPr>
          <p:cNvPr id="10" name="Podtytuł 4"/>
          <p:cNvSpPr txBox="1">
            <a:spLocks/>
          </p:cNvSpPr>
          <p:nvPr/>
        </p:nvSpPr>
        <p:spPr bwMode="auto">
          <a:xfrm>
            <a:off x="3635896" y="6467326"/>
            <a:ext cx="2952328" cy="2876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marR="0" lvl="0" indent="-342900" algn="ctr" defTabSz="914400" rtl="0" eaLnBrk="1" fontAlgn="base" latinLnBrk="0" hangingPunct="1">
              <a:lnSpc>
                <a:spcPct val="100000"/>
              </a:lnSpc>
              <a:spcBef>
                <a:spcPct val="20000"/>
              </a:spcBef>
              <a:spcAft>
                <a:spcPct val="0"/>
              </a:spcAft>
              <a:buClrTx/>
              <a:buSzTx/>
              <a:buFontTx/>
              <a:buNone/>
              <a:tabLst/>
              <a:defRPr/>
            </a:pPr>
            <a:r>
              <a:rPr kumimoji="0" lang="pl-PL" altLang="pl-PL" sz="800" b="1" i="0" u="none" strike="noStrike" kern="1200" cap="none" spc="0" normalizeH="0" baseline="0" noProof="0" dirty="0" smtClean="0">
                <a:ln>
                  <a:noFill/>
                </a:ln>
                <a:solidFill>
                  <a:prstClr val="white"/>
                </a:solidFill>
                <a:effectLst/>
                <a:uLnTx/>
                <a:uFillTx/>
                <a:latin typeface="Calibri"/>
                <a:ea typeface="Arial Unicode MS" pitchFamily="34" charset="-128"/>
                <a:cs typeface="Calibri" panose="020F0502020204030204" pitchFamily="34" charset="0"/>
              </a:rPr>
              <a:t>m.st. Warszawa | Biuro Ochrony Powietrza i Polityki Klimatycznej</a:t>
            </a:r>
            <a:endParaRPr kumimoji="0" lang="pl-PL" altLang="pl-PL" sz="800" b="0" i="0" u="none" strike="noStrike" kern="1200" cap="none" spc="0" normalizeH="0" baseline="0" noProof="0" dirty="0" smtClean="0">
              <a:ln>
                <a:noFill/>
              </a:ln>
              <a:solidFill>
                <a:prstClr val="white"/>
              </a:solidFill>
              <a:effectLst/>
              <a:uLnTx/>
              <a:uFillTx/>
              <a:latin typeface="Calibri"/>
              <a:ea typeface="Arial Unicode MS" pitchFamily="34" charset="-128"/>
              <a:cs typeface="Calibri" panose="020F0502020204030204" pitchFamily="34" charset="0"/>
            </a:endParaRPr>
          </a:p>
        </p:txBody>
      </p:sp>
      <p:sp>
        <p:nvSpPr>
          <p:cNvPr id="6" name="Tytuł 1"/>
          <p:cNvSpPr txBox="1">
            <a:spLocks/>
          </p:cNvSpPr>
          <p:nvPr/>
        </p:nvSpPr>
        <p:spPr bwMode="auto">
          <a:xfrm>
            <a:off x="35496" y="2623757"/>
            <a:ext cx="2664296" cy="1152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lvl="0" algn="ctr">
              <a:lnSpc>
                <a:spcPct val="80000"/>
              </a:lnSpc>
              <a:spcBef>
                <a:spcPts val="0"/>
              </a:spcBef>
              <a:buNone/>
            </a:pPr>
            <a:r>
              <a:rPr lang="pl-PL" b="1" dirty="0" smtClean="0">
                <a:solidFill>
                  <a:srgbClr val="00B0F0"/>
                </a:solidFill>
              </a:rPr>
              <a:t>10 </a:t>
            </a:r>
            <a:r>
              <a:rPr lang="pl-PL" b="1" dirty="0">
                <a:solidFill>
                  <a:srgbClr val="00B0F0"/>
                </a:solidFill>
              </a:rPr>
              <a:t>szokujących faktów </a:t>
            </a:r>
            <a:r>
              <a:rPr lang="pl-PL" b="1" dirty="0" smtClean="0">
                <a:solidFill>
                  <a:srgbClr val="00B0F0"/>
                </a:solidFill>
              </a:rPr>
              <a:t/>
            </a:r>
            <a:br>
              <a:rPr lang="pl-PL" b="1" dirty="0" smtClean="0">
                <a:solidFill>
                  <a:srgbClr val="00B0F0"/>
                </a:solidFill>
              </a:rPr>
            </a:br>
            <a:r>
              <a:rPr lang="pl-PL" b="1" dirty="0" smtClean="0">
                <a:solidFill>
                  <a:srgbClr val="00B0F0"/>
                </a:solidFill>
              </a:rPr>
              <a:t>na </a:t>
            </a:r>
            <a:r>
              <a:rPr lang="pl-PL" b="1" dirty="0">
                <a:solidFill>
                  <a:srgbClr val="00B0F0"/>
                </a:solidFill>
              </a:rPr>
              <a:t>temat </a:t>
            </a:r>
            <a:r>
              <a:rPr kumimoji="0" lang="pl-PL" b="1" i="0" u="none" strike="noStrike" kern="1200" cap="none" spc="0" normalizeH="0" baseline="0" noProof="0" dirty="0" smtClean="0">
                <a:ln>
                  <a:noFill/>
                </a:ln>
                <a:solidFill>
                  <a:srgbClr val="00B0F0"/>
                </a:solidFill>
                <a:effectLst/>
                <a:uLnTx/>
                <a:uFillTx/>
              </a:rPr>
              <a:t>PLASTIKU</a:t>
            </a:r>
          </a:p>
        </p:txBody>
      </p:sp>
      <p:pic>
        <p:nvPicPr>
          <p:cNvPr id="7" name="Obraz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347864" y="6440012"/>
            <a:ext cx="276526" cy="314950"/>
          </a:xfrm>
          <a:prstGeom prst="rect">
            <a:avLst/>
          </a:prstGeom>
        </p:spPr>
      </p:pic>
      <p:sp>
        <p:nvSpPr>
          <p:cNvPr id="3" name="pole tekstowe 2"/>
          <p:cNvSpPr txBox="1"/>
          <p:nvPr/>
        </p:nvSpPr>
        <p:spPr>
          <a:xfrm>
            <a:off x="2695683" y="111740"/>
            <a:ext cx="6048672" cy="6355586"/>
          </a:xfrm>
          <a:prstGeom prst="rect">
            <a:avLst/>
          </a:prstGeom>
          <a:noFill/>
        </p:spPr>
        <p:txBody>
          <a:bodyPr wrap="square" rtlCol="0">
            <a:spAutoFit/>
          </a:bodyPr>
          <a:lstStyle/>
          <a:p>
            <a:pPr marL="342900" indent="-342900">
              <a:spcBef>
                <a:spcPts val="600"/>
              </a:spcBef>
              <a:spcAft>
                <a:spcPts val="600"/>
              </a:spcAft>
              <a:buAutoNum type="arabicPeriod"/>
            </a:pPr>
            <a:r>
              <a:rPr lang="pl-PL" sz="1400" dirty="0" smtClean="0">
                <a:solidFill>
                  <a:srgbClr val="00B0F0"/>
                </a:solidFill>
                <a:latin typeface="+mn-lt"/>
              </a:rPr>
              <a:t>W </a:t>
            </a:r>
            <a:r>
              <a:rPr lang="pl-PL" sz="1400" dirty="0">
                <a:solidFill>
                  <a:srgbClr val="00B0F0"/>
                </a:solidFill>
                <a:latin typeface="+mn-lt"/>
              </a:rPr>
              <a:t>oceanach znajduje się ok</a:t>
            </a:r>
            <a:r>
              <a:rPr lang="pl-PL" sz="1400" dirty="0" smtClean="0">
                <a:solidFill>
                  <a:srgbClr val="00B0F0"/>
                </a:solidFill>
                <a:latin typeface="+mn-lt"/>
              </a:rPr>
              <a:t>. </a:t>
            </a:r>
            <a:r>
              <a:rPr lang="pl-PL" sz="1400" b="1" dirty="0">
                <a:solidFill>
                  <a:srgbClr val="00B0F0"/>
                </a:solidFill>
                <a:latin typeface="+mn-lt"/>
              </a:rPr>
              <a:t>5 trylionów </a:t>
            </a:r>
            <a:r>
              <a:rPr lang="pl-PL" sz="1400" dirty="0">
                <a:solidFill>
                  <a:srgbClr val="00B0F0"/>
                </a:solidFill>
                <a:latin typeface="+mn-lt"/>
              </a:rPr>
              <a:t>plastikowych przedmiotów</a:t>
            </a:r>
            <a:r>
              <a:rPr lang="pl-PL" sz="1400" dirty="0" smtClean="0">
                <a:solidFill>
                  <a:srgbClr val="00B0F0"/>
                </a:solidFill>
                <a:latin typeface="+mn-lt"/>
              </a:rPr>
              <a:t>.</a:t>
            </a:r>
          </a:p>
          <a:p>
            <a:pPr marL="342900" indent="-342900">
              <a:spcBef>
                <a:spcPts val="600"/>
              </a:spcBef>
              <a:spcAft>
                <a:spcPts val="600"/>
              </a:spcAft>
              <a:buAutoNum type="arabicPeriod"/>
            </a:pPr>
            <a:r>
              <a:rPr lang="pl-PL" sz="1400" dirty="0" smtClean="0">
                <a:solidFill>
                  <a:srgbClr val="00B0F0"/>
                </a:solidFill>
                <a:latin typeface="+mn-lt"/>
              </a:rPr>
              <a:t>Na </a:t>
            </a:r>
            <a:r>
              <a:rPr lang="pl-PL" sz="1400" dirty="0">
                <a:solidFill>
                  <a:srgbClr val="00B0F0"/>
                </a:solidFill>
                <a:latin typeface="+mn-lt"/>
              </a:rPr>
              <a:t>całym świecie </a:t>
            </a:r>
            <a:r>
              <a:rPr lang="pl-PL" sz="1400" b="1" dirty="0">
                <a:solidFill>
                  <a:srgbClr val="00B0F0"/>
                </a:solidFill>
                <a:latin typeface="+mn-lt"/>
              </a:rPr>
              <a:t>73%</a:t>
            </a:r>
            <a:r>
              <a:rPr lang="pl-PL" sz="1400" dirty="0">
                <a:solidFill>
                  <a:srgbClr val="00B0F0"/>
                </a:solidFill>
                <a:latin typeface="+mn-lt"/>
              </a:rPr>
              <a:t> śmieci na plażach to plastik: butelki, siatki, korki, opakowania i tysiące innych </a:t>
            </a:r>
            <a:r>
              <a:rPr lang="pl-PL" sz="1400" dirty="0" smtClean="0">
                <a:solidFill>
                  <a:srgbClr val="00B0F0"/>
                </a:solidFill>
                <a:latin typeface="+mn-lt"/>
              </a:rPr>
              <a:t>przedmiotów.</a:t>
            </a:r>
          </a:p>
          <a:p>
            <a:pPr marL="342900" indent="-342900">
              <a:spcBef>
                <a:spcPts val="600"/>
              </a:spcBef>
              <a:spcAft>
                <a:spcPts val="600"/>
              </a:spcAft>
              <a:buAutoNum type="arabicPeriod"/>
            </a:pPr>
            <a:r>
              <a:rPr lang="pl-PL" sz="1400" dirty="0" smtClean="0">
                <a:solidFill>
                  <a:srgbClr val="00B0F0"/>
                </a:solidFill>
                <a:latin typeface="+mn-lt"/>
              </a:rPr>
              <a:t>Światowa </a:t>
            </a:r>
            <a:r>
              <a:rPr lang="pl-PL" sz="1400" dirty="0">
                <a:solidFill>
                  <a:srgbClr val="00B0F0"/>
                </a:solidFill>
                <a:latin typeface="+mn-lt"/>
              </a:rPr>
              <a:t>produkcja plastiku wzrosła z </a:t>
            </a:r>
            <a:r>
              <a:rPr lang="pl-PL" sz="1400" b="1" dirty="0">
                <a:solidFill>
                  <a:srgbClr val="00B0F0"/>
                </a:solidFill>
                <a:latin typeface="+mn-lt"/>
              </a:rPr>
              <a:t>2,3 milionów ton</a:t>
            </a:r>
            <a:r>
              <a:rPr lang="pl-PL" sz="1400" dirty="0">
                <a:solidFill>
                  <a:srgbClr val="00B0F0"/>
                </a:solidFill>
                <a:latin typeface="+mn-lt"/>
              </a:rPr>
              <a:t> w 1950 r. do aż </a:t>
            </a:r>
            <a:r>
              <a:rPr lang="pl-PL" sz="1400" b="1" dirty="0">
                <a:solidFill>
                  <a:srgbClr val="00B0F0"/>
                </a:solidFill>
                <a:latin typeface="+mn-lt"/>
              </a:rPr>
              <a:t>448 </a:t>
            </a:r>
            <a:r>
              <a:rPr lang="pl-PL" sz="1400" b="1" dirty="0" err="1">
                <a:solidFill>
                  <a:srgbClr val="00B0F0"/>
                </a:solidFill>
                <a:latin typeface="+mn-lt"/>
              </a:rPr>
              <a:t>millionów</a:t>
            </a:r>
            <a:r>
              <a:rPr lang="pl-PL" sz="1400" b="1" dirty="0">
                <a:solidFill>
                  <a:srgbClr val="00B0F0"/>
                </a:solidFill>
                <a:latin typeface="+mn-lt"/>
              </a:rPr>
              <a:t> ton </a:t>
            </a:r>
            <a:r>
              <a:rPr lang="pl-PL" sz="1400" dirty="0">
                <a:solidFill>
                  <a:srgbClr val="00B0F0"/>
                </a:solidFill>
                <a:latin typeface="+mn-lt"/>
              </a:rPr>
              <a:t>w 2015 </a:t>
            </a:r>
            <a:r>
              <a:rPr lang="pl-PL" sz="1400" dirty="0" smtClean="0">
                <a:solidFill>
                  <a:srgbClr val="00B0F0"/>
                </a:solidFill>
                <a:latin typeface="+mn-lt"/>
              </a:rPr>
              <a:t>r</a:t>
            </a:r>
            <a:r>
              <a:rPr lang="pl-PL" sz="1400" b="1" dirty="0" smtClean="0">
                <a:solidFill>
                  <a:srgbClr val="00B0F0"/>
                </a:solidFill>
                <a:latin typeface="+mn-lt"/>
              </a:rPr>
              <a:t>.</a:t>
            </a:r>
          </a:p>
          <a:p>
            <a:pPr marL="342900" indent="-342900">
              <a:spcBef>
                <a:spcPts val="600"/>
              </a:spcBef>
              <a:spcAft>
                <a:spcPts val="600"/>
              </a:spcAft>
              <a:buAutoNum type="arabicPeriod"/>
            </a:pPr>
            <a:r>
              <a:rPr lang="pl-PL" sz="1400" dirty="0" smtClean="0">
                <a:solidFill>
                  <a:srgbClr val="00B0F0"/>
                </a:solidFill>
                <a:latin typeface="+mn-lt"/>
              </a:rPr>
              <a:t>Do </a:t>
            </a:r>
            <a:r>
              <a:rPr lang="pl-PL" sz="1400" dirty="0">
                <a:solidFill>
                  <a:srgbClr val="00B0F0"/>
                </a:solidFill>
                <a:latin typeface="+mn-lt"/>
              </a:rPr>
              <a:t>2050 r. wszystkie gatunki morskich ptaków będą jeść </a:t>
            </a:r>
            <a:r>
              <a:rPr lang="pl-PL" sz="1400" dirty="0" smtClean="0">
                <a:solidFill>
                  <a:srgbClr val="00B0F0"/>
                </a:solidFill>
                <a:latin typeface="+mn-lt"/>
              </a:rPr>
              <a:t>plastik.</a:t>
            </a:r>
          </a:p>
          <a:p>
            <a:pPr marL="342900" indent="-342900">
              <a:spcBef>
                <a:spcPts val="600"/>
              </a:spcBef>
              <a:spcAft>
                <a:spcPts val="600"/>
              </a:spcAft>
              <a:buAutoNum type="arabicPeriod"/>
            </a:pPr>
            <a:r>
              <a:rPr lang="pl-PL" sz="1400" dirty="0" smtClean="0">
                <a:solidFill>
                  <a:srgbClr val="00B0F0"/>
                </a:solidFill>
                <a:latin typeface="+mn-lt"/>
              </a:rPr>
              <a:t>W </a:t>
            </a:r>
            <a:r>
              <a:rPr lang="pl-PL" sz="1400" dirty="0">
                <a:solidFill>
                  <a:srgbClr val="00B0F0"/>
                </a:solidFill>
                <a:latin typeface="+mn-lt"/>
              </a:rPr>
              <a:t>2015 r. powstało </a:t>
            </a:r>
            <a:r>
              <a:rPr lang="pl-PL" sz="1400" b="1" dirty="0">
                <a:solidFill>
                  <a:srgbClr val="00B0F0"/>
                </a:solidFill>
                <a:latin typeface="+mn-lt"/>
              </a:rPr>
              <a:t>6,9 miliardów </a:t>
            </a:r>
            <a:r>
              <a:rPr lang="pl-PL" sz="1400" dirty="0">
                <a:solidFill>
                  <a:srgbClr val="00B0F0"/>
                </a:solidFill>
                <a:latin typeface="+mn-lt"/>
              </a:rPr>
              <a:t>ton odpadów plastikowych. Około </a:t>
            </a:r>
            <a:r>
              <a:rPr lang="pl-PL" sz="1400" b="1" dirty="0">
                <a:solidFill>
                  <a:srgbClr val="00B0F0"/>
                </a:solidFill>
                <a:latin typeface="+mn-lt"/>
              </a:rPr>
              <a:t>9%</a:t>
            </a:r>
            <a:r>
              <a:rPr lang="pl-PL" sz="1400" dirty="0">
                <a:solidFill>
                  <a:srgbClr val="00B0F0"/>
                </a:solidFill>
                <a:latin typeface="+mn-lt"/>
              </a:rPr>
              <a:t> zostało przetworzonych, </a:t>
            </a:r>
            <a:r>
              <a:rPr lang="pl-PL" sz="1400" b="1" dirty="0">
                <a:solidFill>
                  <a:srgbClr val="00B0F0"/>
                </a:solidFill>
                <a:latin typeface="+mn-lt"/>
              </a:rPr>
              <a:t>12% </a:t>
            </a:r>
            <a:r>
              <a:rPr lang="pl-PL" sz="1400" dirty="0">
                <a:solidFill>
                  <a:srgbClr val="00B0F0"/>
                </a:solidFill>
                <a:latin typeface="+mn-lt"/>
              </a:rPr>
              <a:t>spalono, a </a:t>
            </a:r>
            <a:r>
              <a:rPr lang="pl-PL" sz="1400" b="1" dirty="0">
                <a:solidFill>
                  <a:srgbClr val="00B0F0"/>
                </a:solidFill>
                <a:latin typeface="+mn-lt"/>
              </a:rPr>
              <a:t>79% </a:t>
            </a:r>
            <a:r>
              <a:rPr lang="pl-PL" sz="1400" dirty="0">
                <a:solidFill>
                  <a:srgbClr val="00B0F0"/>
                </a:solidFill>
                <a:latin typeface="+mn-lt"/>
              </a:rPr>
              <a:t>zmagazynowano na wysypiskach</a:t>
            </a:r>
            <a:r>
              <a:rPr lang="pl-PL" sz="1400" dirty="0" smtClean="0">
                <a:solidFill>
                  <a:srgbClr val="00B0F0"/>
                </a:solidFill>
                <a:latin typeface="+mn-lt"/>
              </a:rPr>
              <a:t>.</a:t>
            </a:r>
          </a:p>
          <a:p>
            <a:pPr marL="342900" indent="-342900">
              <a:spcBef>
                <a:spcPts val="600"/>
              </a:spcBef>
              <a:spcAft>
                <a:spcPts val="600"/>
              </a:spcAft>
              <a:buAutoNum type="arabicPeriod"/>
            </a:pPr>
            <a:r>
              <a:rPr lang="pl-PL" sz="1400" dirty="0" smtClean="0">
                <a:solidFill>
                  <a:srgbClr val="00B0F0"/>
                </a:solidFill>
                <a:latin typeface="+mn-lt"/>
              </a:rPr>
              <a:t>Każdej </a:t>
            </a:r>
            <a:r>
              <a:rPr lang="pl-PL" sz="1400" dirty="0">
                <a:solidFill>
                  <a:srgbClr val="00B0F0"/>
                </a:solidFill>
                <a:latin typeface="+mn-lt"/>
              </a:rPr>
              <a:t>minuty na całym świecie sprzedawane są miliony plastikowych butelek z napojami</a:t>
            </a:r>
            <a:r>
              <a:rPr lang="pl-PL" sz="1400" dirty="0" smtClean="0">
                <a:solidFill>
                  <a:srgbClr val="00B0F0"/>
                </a:solidFill>
                <a:latin typeface="+mn-lt"/>
              </a:rPr>
              <a:t>.</a:t>
            </a:r>
          </a:p>
          <a:p>
            <a:pPr marL="342900" indent="-342900">
              <a:spcBef>
                <a:spcPts val="600"/>
              </a:spcBef>
              <a:spcAft>
                <a:spcPts val="600"/>
              </a:spcAft>
              <a:buAutoNum type="arabicPeriod"/>
            </a:pPr>
            <a:r>
              <a:rPr lang="pl-PL" sz="1400" dirty="0" smtClean="0">
                <a:solidFill>
                  <a:srgbClr val="00B0F0"/>
                </a:solidFill>
                <a:latin typeface="+mn-lt"/>
              </a:rPr>
              <a:t>Żywotność </a:t>
            </a:r>
            <a:r>
              <a:rPr lang="pl-PL" sz="1400" dirty="0">
                <a:solidFill>
                  <a:srgbClr val="00B0F0"/>
                </a:solidFill>
                <a:latin typeface="+mn-lt"/>
              </a:rPr>
              <a:t>plastiku oblicza się na od </a:t>
            </a:r>
            <a:r>
              <a:rPr lang="pl-PL" sz="1400" b="1" dirty="0">
                <a:solidFill>
                  <a:srgbClr val="00B0F0"/>
                </a:solidFill>
                <a:latin typeface="+mn-lt"/>
              </a:rPr>
              <a:t>450 lat </a:t>
            </a:r>
            <a:r>
              <a:rPr lang="pl-PL" sz="1400" dirty="0">
                <a:solidFill>
                  <a:srgbClr val="00B0F0"/>
                </a:solidFill>
                <a:latin typeface="+mn-lt"/>
              </a:rPr>
              <a:t>do... wieczności. Tak, niektóre jego rodzaje po prostu nie ulegają rozkładowi i koniec</a:t>
            </a:r>
            <a:r>
              <a:rPr lang="pl-PL" sz="1400" dirty="0" smtClean="0">
                <a:solidFill>
                  <a:srgbClr val="00B0F0"/>
                </a:solidFill>
                <a:latin typeface="+mn-lt"/>
              </a:rPr>
              <a:t>.</a:t>
            </a:r>
          </a:p>
          <a:p>
            <a:pPr marL="342900" indent="-342900">
              <a:spcBef>
                <a:spcPts val="600"/>
              </a:spcBef>
              <a:spcAft>
                <a:spcPts val="600"/>
              </a:spcAft>
              <a:buAutoNum type="arabicPeriod"/>
            </a:pPr>
            <a:r>
              <a:rPr lang="pl-PL" sz="1400" dirty="0" smtClean="0">
                <a:solidFill>
                  <a:srgbClr val="00B0F0"/>
                </a:solidFill>
                <a:latin typeface="+mn-lt"/>
              </a:rPr>
              <a:t>Największy </a:t>
            </a:r>
            <a:r>
              <a:rPr lang="pl-PL" sz="1400" dirty="0">
                <a:solidFill>
                  <a:srgbClr val="00B0F0"/>
                </a:solidFill>
                <a:latin typeface="+mn-lt"/>
              </a:rPr>
              <a:t>rynek plastiku to obecnie opakowania. To także połowa odpadów generowanych na całym świecie. Większość z </a:t>
            </a:r>
            <a:r>
              <a:rPr lang="pl-PL" sz="1400" dirty="0" smtClean="0">
                <a:solidFill>
                  <a:srgbClr val="00B0F0"/>
                </a:solidFill>
                <a:latin typeface="+mn-lt"/>
              </a:rPr>
              <a:t>nich </a:t>
            </a:r>
            <a:r>
              <a:rPr lang="pl-PL" sz="1400" dirty="0">
                <a:solidFill>
                  <a:srgbClr val="00B0F0"/>
                </a:solidFill>
                <a:latin typeface="+mn-lt"/>
              </a:rPr>
              <a:t>nigdy nie trafia do przetworzenia czy spalenia. </a:t>
            </a:r>
            <a:endParaRPr lang="pl-PL" sz="1400" dirty="0" smtClean="0">
              <a:solidFill>
                <a:srgbClr val="00B0F0"/>
              </a:solidFill>
              <a:latin typeface="+mn-lt"/>
            </a:endParaRPr>
          </a:p>
          <a:p>
            <a:pPr marL="342900" indent="-342900">
              <a:spcBef>
                <a:spcPts val="600"/>
              </a:spcBef>
              <a:spcAft>
                <a:spcPts val="600"/>
              </a:spcAft>
              <a:buAutoNum type="arabicPeriod"/>
            </a:pPr>
            <a:r>
              <a:rPr lang="pl-PL" sz="1400" dirty="0" smtClean="0">
                <a:solidFill>
                  <a:srgbClr val="00B0F0"/>
                </a:solidFill>
                <a:latin typeface="+mn-lt"/>
              </a:rPr>
              <a:t>U </a:t>
            </a:r>
            <a:r>
              <a:rPr lang="pl-PL" sz="1400" dirty="0">
                <a:solidFill>
                  <a:srgbClr val="00B0F0"/>
                </a:solidFill>
                <a:latin typeface="+mn-lt"/>
              </a:rPr>
              <a:t>około 700 morskich gatunków napotkano przypadki zjedzenia lub zaplątania się w plastikowe odpady. </a:t>
            </a:r>
            <a:endParaRPr lang="pl-PL" sz="1400" dirty="0" smtClean="0">
              <a:solidFill>
                <a:srgbClr val="00B0F0"/>
              </a:solidFill>
              <a:latin typeface="+mn-lt"/>
            </a:endParaRPr>
          </a:p>
          <a:p>
            <a:pPr marL="355600" indent="-355600">
              <a:spcBef>
                <a:spcPts val="600"/>
              </a:spcBef>
              <a:spcAft>
                <a:spcPts val="600"/>
              </a:spcAft>
              <a:buAutoNum type="arabicPeriod"/>
            </a:pPr>
            <a:r>
              <a:rPr lang="pl-PL" sz="1400" dirty="0" smtClean="0">
                <a:solidFill>
                  <a:srgbClr val="00B0F0"/>
                </a:solidFill>
                <a:latin typeface="+mn-lt"/>
              </a:rPr>
              <a:t>Około </a:t>
            </a:r>
            <a:r>
              <a:rPr lang="pl-PL" sz="1400" b="1" dirty="0">
                <a:solidFill>
                  <a:srgbClr val="00B0F0"/>
                </a:solidFill>
                <a:latin typeface="+mn-lt"/>
              </a:rPr>
              <a:t>40%</a:t>
            </a:r>
            <a:r>
              <a:rPr lang="pl-PL" sz="1400" dirty="0">
                <a:solidFill>
                  <a:srgbClr val="00B0F0"/>
                </a:solidFill>
                <a:latin typeface="+mn-lt"/>
              </a:rPr>
              <a:t> plastikowych produktów jest używanych tylko raz, a następnie </a:t>
            </a:r>
            <a:r>
              <a:rPr lang="pl-PL" sz="1400" dirty="0" smtClean="0">
                <a:solidFill>
                  <a:srgbClr val="00B0F0"/>
                </a:solidFill>
                <a:latin typeface="+mn-lt"/>
              </a:rPr>
              <a:t>wyrzucanych.</a:t>
            </a:r>
          </a:p>
          <a:p>
            <a:pPr>
              <a:spcBef>
                <a:spcPts val="600"/>
              </a:spcBef>
              <a:spcAft>
                <a:spcPts val="600"/>
              </a:spcAft>
            </a:pPr>
            <a:r>
              <a:rPr lang="pl-PL" sz="900" dirty="0" smtClean="0">
                <a:solidFill>
                  <a:srgbClr val="00B0F0"/>
                </a:solidFill>
                <a:latin typeface="+mn-lt"/>
              </a:rPr>
              <a:t>Źródło</a:t>
            </a:r>
            <a:r>
              <a:rPr lang="pl-PL" sz="900" dirty="0">
                <a:solidFill>
                  <a:srgbClr val="00B0F0"/>
                </a:solidFill>
                <a:latin typeface="+mn-lt"/>
              </a:rPr>
              <a:t>: </a:t>
            </a:r>
            <a:r>
              <a:rPr lang="pl-PL" sz="900" dirty="0">
                <a:latin typeface="+mn-lt"/>
                <a:hlinkClick r:id="rId4"/>
              </a:rPr>
              <a:t>https://www.national-geographic.pl/galeria/10-szokujacych-faktow-na-temat-plastiku-do-2050-roku-wszystkie-gatunki-morskich-ptakow-beda-go-jesc/1-jest-wszedzie-w-wodzie</a:t>
            </a:r>
            <a:r>
              <a:rPr lang="pl-PL" sz="900" dirty="0">
                <a:latin typeface="+mn-lt"/>
              </a:rPr>
              <a:t/>
            </a:r>
            <a:br>
              <a:rPr lang="pl-PL" sz="900" dirty="0">
                <a:latin typeface="+mn-lt"/>
              </a:rPr>
            </a:br>
            <a:endParaRPr lang="pl-PL" sz="900" dirty="0">
              <a:latin typeface="+mn-lt"/>
            </a:endParaRPr>
          </a:p>
        </p:txBody>
      </p:sp>
      <p:pic>
        <p:nvPicPr>
          <p:cNvPr id="8" name="Obraz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7504" y="62342"/>
            <a:ext cx="1558233" cy="1556792"/>
          </a:xfrm>
          <a:prstGeom prst="rect">
            <a:avLst/>
          </a:prstGeom>
        </p:spPr>
      </p:pic>
    </p:spTree>
    <p:extLst>
      <p:ext uri="{BB962C8B-B14F-4D97-AF65-F5344CB8AC3E}">
        <p14:creationId xmlns:p14="http://schemas.microsoft.com/office/powerpoint/2010/main" val="4124503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ytuł 1"/>
          <p:cNvSpPr>
            <a:spLocks noGrp="1"/>
          </p:cNvSpPr>
          <p:nvPr>
            <p:ph type="ctrTitle"/>
          </p:nvPr>
        </p:nvSpPr>
        <p:spPr>
          <a:xfrm>
            <a:off x="611560" y="1270101"/>
            <a:ext cx="8197559" cy="5040559"/>
          </a:xfrm>
        </p:spPr>
        <p:txBody>
          <a:bodyPr/>
          <a:lstStyle/>
          <a:p>
            <a:pPr algn="l">
              <a:spcBef>
                <a:spcPts val="600"/>
              </a:spcBef>
              <a:spcAft>
                <a:spcPts val="600"/>
              </a:spcAft>
            </a:pPr>
            <a:r>
              <a:rPr lang="pl-PL" sz="1800" dirty="0" smtClean="0">
                <a:solidFill>
                  <a:srgbClr val="00B0F0"/>
                </a:solidFill>
              </a:rPr>
              <a:t>Rozkładające się foliowe torebki, butelki PET, plastikowe słomki i naczynia, uwalniają związki zwane </a:t>
            </a:r>
            <a:r>
              <a:rPr lang="pl-PL" sz="1800" dirty="0" err="1" smtClean="0">
                <a:solidFill>
                  <a:srgbClr val="00B0F0"/>
                </a:solidFill>
              </a:rPr>
              <a:t>endokrynnie</a:t>
            </a:r>
            <a:r>
              <a:rPr lang="pl-PL" sz="1800" dirty="0" smtClean="0">
                <a:solidFill>
                  <a:srgbClr val="00B0F0"/>
                </a:solidFill>
              </a:rPr>
              <a:t> czynnymi, które przenikają do wody, żywności i powietrza.</a:t>
            </a:r>
            <a:br>
              <a:rPr lang="pl-PL" sz="1800" dirty="0" smtClean="0">
                <a:solidFill>
                  <a:srgbClr val="00B0F0"/>
                </a:solidFill>
              </a:rPr>
            </a:br>
            <a:r>
              <a:rPr lang="pl-PL" sz="1800" dirty="0" smtClean="0">
                <a:solidFill>
                  <a:srgbClr val="00B0F0"/>
                </a:solidFill>
              </a:rPr>
              <a:t>Substancje te wchodzą w skład wielu kosmetyków, środków czystości, farb, lakierów. </a:t>
            </a:r>
            <a:br>
              <a:rPr lang="pl-PL" sz="1800" dirty="0" smtClean="0">
                <a:solidFill>
                  <a:srgbClr val="00B0F0"/>
                </a:solidFill>
              </a:rPr>
            </a:br>
            <a:r>
              <a:rPr lang="pl-PL" sz="1800" dirty="0" smtClean="0">
                <a:solidFill>
                  <a:srgbClr val="00B0F0"/>
                </a:solidFill>
              </a:rPr>
              <a:t>Atakują nas z każdej strony i każdego dnia pochłaniamy tysiące ich drobin. </a:t>
            </a:r>
            <a:br>
              <a:rPr lang="pl-PL" sz="1800" dirty="0" smtClean="0">
                <a:solidFill>
                  <a:srgbClr val="00B0F0"/>
                </a:solidFill>
              </a:rPr>
            </a:br>
            <a:r>
              <a:rPr lang="pl-PL" sz="1800" dirty="0" smtClean="0">
                <a:solidFill>
                  <a:srgbClr val="00B0F0"/>
                </a:solidFill>
              </a:rPr>
              <a:t>Wnikają przez błony śluzowe. </a:t>
            </a:r>
            <a:br>
              <a:rPr lang="pl-PL" sz="1800" dirty="0" smtClean="0">
                <a:solidFill>
                  <a:srgbClr val="00B0F0"/>
                </a:solidFill>
              </a:rPr>
            </a:br>
            <a:r>
              <a:rPr lang="pl-PL" sz="1800" dirty="0" smtClean="0">
                <a:solidFill>
                  <a:srgbClr val="00B0F0"/>
                </a:solidFill>
              </a:rPr>
              <a:t>Zjadamy je, wchłaniamy przez skórę i podczas oddychania. </a:t>
            </a:r>
            <a:br>
              <a:rPr lang="pl-PL" sz="1800" dirty="0" smtClean="0">
                <a:solidFill>
                  <a:srgbClr val="00B0F0"/>
                </a:solidFill>
              </a:rPr>
            </a:br>
            <a:r>
              <a:rPr lang="pl-PL" sz="1800" dirty="0" smtClean="0">
                <a:solidFill>
                  <a:srgbClr val="00B0F0"/>
                </a:solidFill>
              </a:rPr>
              <a:t>Dzieci dostają je z mlekiem matki podczas karmienia piersią. </a:t>
            </a:r>
            <a:br>
              <a:rPr lang="pl-PL" sz="1800" dirty="0" smtClean="0">
                <a:solidFill>
                  <a:srgbClr val="00B0F0"/>
                </a:solidFill>
              </a:rPr>
            </a:br>
            <a:r>
              <a:rPr lang="pl-PL" sz="1800" dirty="0" smtClean="0">
                <a:solidFill>
                  <a:srgbClr val="00B0F0"/>
                </a:solidFill>
              </a:rPr>
              <a:t/>
            </a:r>
            <a:br>
              <a:rPr lang="pl-PL" sz="1800" dirty="0" smtClean="0">
                <a:solidFill>
                  <a:srgbClr val="00B0F0"/>
                </a:solidFill>
              </a:rPr>
            </a:br>
            <a:r>
              <a:rPr lang="pl-PL" sz="1800" dirty="0">
                <a:solidFill>
                  <a:srgbClr val="00B0F0"/>
                </a:solidFill>
              </a:rPr>
              <a:t/>
            </a:r>
            <a:br>
              <a:rPr lang="pl-PL" sz="1800" dirty="0">
                <a:solidFill>
                  <a:srgbClr val="00B0F0"/>
                </a:solidFill>
              </a:rPr>
            </a:br>
            <a:r>
              <a:rPr lang="pl-PL" sz="1800" b="1" dirty="0" smtClean="0">
                <a:solidFill>
                  <a:srgbClr val="00B0F0"/>
                </a:solidFill>
              </a:rPr>
              <a:t>Związki te są tak niebezpieczne, bo przypominają budową estrogeny, co sprawia, </a:t>
            </a:r>
            <a:br>
              <a:rPr lang="pl-PL" sz="1800" b="1" dirty="0" smtClean="0">
                <a:solidFill>
                  <a:srgbClr val="00B0F0"/>
                </a:solidFill>
              </a:rPr>
            </a:br>
            <a:r>
              <a:rPr lang="pl-PL" sz="1800" b="1" dirty="0" smtClean="0">
                <a:solidFill>
                  <a:srgbClr val="00B0F0"/>
                </a:solidFill>
              </a:rPr>
              <a:t>że zaburzają gospodarkę hormonalną i przyczyniają się do rozwoju większości chorób cywilizacyjnych – zaburzeń metabolicznych i immunologicznych, niepłodności, cukrzycy, otyłości, nowotworów, m.in. rak piersi i prostaty. </a:t>
            </a:r>
            <a:br>
              <a:rPr lang="pl-PL" sz="1800" b="1" dirty="0" smtClean="0">
                <a:solidFill>
                  <a:srgbClr val="00B0F0"/>
                </a:solidFill>
              </a:rPr>
            </a:br>
            <a:r>
              <a:rPr lang="pl-PL" sz="1800" dirty="0" smtClean="0">
                <a:solidFill>
                  <a:srgbClr val="00B0F0"/>
                </a:solidFill>
              </a:rPr>
              <a:t/>
            </a:r>
            <a:br>
              <a:rPr lang="pl-PL" sz="1800" dirty="0" smtClean="0">
                <a:solidFill>
                  <a:srgbClr val="00B0F0"/>
                </a:solidFill>
              </a:rPr>
            </a:br>
            <a:r>
              <a:rPr lang="pl-PL" sz="900" dirty="0" smtClean="0">
                <a:solidFill>
                  <a:srgbClr val="00B0F0"/>
                </a:solidFill>
              </a:rPr>
              <a:t>Źródło: </a:t>
            </a:r>
            <a:r>
              <a:rPr lang="pl-PL" sz="900" dirty="0" smtClean="0">
                <a:solidFill>
                  <a:srgbClr val="00B0F0"/>
                </a:solidFill>
                <a:hlinkClick r:id="rId3"/>
              </a:rPr>
              <a:t>https://www.newsweek.pl/wiedza/zdrowie/jak-nas-truje-plastik-zaburza-rozwoj-mozgu-i-wplywa-na-prace-genow/362xh11</a:t>
            </a:r>
            <a:endParaRPr lang="pl-PL" altLang="pl-PL" dirty="0" smtClean="0">
              <a:solidFill>
                <a:srgbClr val="00B0F0"/>
              </a:solidFill>
            </a:endParaRPr>
          </a:p>
        </p:txBody>
      </p:sp>
      <p:sp>
        <p:nvSpPr>
          <p:cNvPr id="9" name="Prostokąt 8"/>
          <p:cNvSpPr/>
          <p:nvPr/>
        </p:nvSpPr>
        <p:spPr>
          <a:xfrm>
            <a:off x="0" y="6337300"/>
            <a:ext cx="9144000" cy="54768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pl-PL"/>
          </a:p>
        </p:txBody>
      </p:sp>
      <p:sp>
        <p:nvSpPr>
          <p:cNvPr id="10" name="Podtytuł 4"/>
          <p:cNvSpPr txBox="1">
            <a:spLocks/>
          </p:cNvSpPr>
          <p:nvPr/>
        </p:nvSpPr>
        <p:spPr bwMode="auto">
          <a:xfrm>
            <a:off x="3635896" y="6467326"/>
            <a:ext cx="2952328" cy="2876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buFontTx/>
              <a:buNone/>
              <a:defRPr/>
            </a:pPr>
            <a:r>
              <a:rPr lang="pl-PL" altLang="pl-PL" sz="800" b="1" dirty="0" smtClean="0">
                <a:solidFill>
                  <a:schemeClr val="bg1"/>
                </a:solidFill>
                <a:latin typeface="+mn-lt"/>
                <a:ea typeface="Arial Unicode MS" pitchFamily="34" charset="-128"/>
                <a:cs typeface="Calibri" panose="020F0502020204030204" pitchFamily="34" charset="0"/>
              </a:rPr>
              <a:t>m.st. Warszawa | Biuro Ochrony Powietrza i Polityki Klimatycznej</a:t>
            </a:r>
            <a:endParaRPr lang="pl-PL" altLang="pl-PL" sz="800" dirty="0" smtClean="0">
              <a:solidFill>
                <a:schemeClr val="bg1"/>
              </a:solidFill>
              <a:latin typeface="+mn-lt"/>
              <a:ea typeface="Arial Unicode MS" pitchFamily="34" charset="-128"/>
              <a:cs typeface="Calibri" panose="020F0502020204030204" pitchFamily="34" charset="0"/>
            </a:endParaRPr>
          </a:p>
        </p:txBody>
      </p:sp>
      <p:sp>
        <p:nvSpPr>
          <p:cNvPr id="6" name="Tytuł 1"/>
          <p:cNvSpPr txBox="1">
            <a:spLocks/>
          </p:cNvSpPr>
          <p:nvPr/>
        </p:nvSpPr>
        <p:spPr bwMode="auto">
          <a:xfrm>
            <a:off x="2598605" y="476672"/>
            <a:ext cx="3960440" cy="1081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lnSpc>
                <a:spcPct val="80000"/>
              </a:lnSpc>
              <a:spcBef>
                <a:spcPts val="0"/>
              </a:spcBef>
              <a:buNone/>
            </a:pPr>
            <a:r>
              <a:rPr lang="pl-PL" sz="2800" b="1" dirty="0">
                <a:solidFill>
                  <a:srgbClr val="00B0F0"/>
                </a:solidFill>
              </a:rPr>
              <a:t>Wpływ </a:t>
            </a:r>
            <a:r>
              <a:rPr lang="pl-PL" sz="2800" b="1" dirty="0" smtClean="0">
                <a:solidFill>
                  <a:srgbClr val="00B0F0"/>
                </a:solidFill>
              </a:rPr>
              <a:t/>
            </a:r>
            <a:br>
              <a:rPr lang="pl-PL" sz="2800" b="1" dirty="0" smtClean="0">
                <a:solidFill>
                  <a:srgbClr val="00B0F0"/>
                </a:solidFill>
              </a:rPr>
            </a:br>
            <a:r>
              <a:rPr lang="pl-PL" sz="2800" b="1" dirty="0" smtClean="0">
                <a:solidFill>
                  <a:srgbClr val="00B0F0"/>
                </a:solidFill>
              </a:rPr>
              <a:t>PLASTIKU </a:t>
            </a:r>
            <a:br>
              <a:rPr lang="pl-PL" sz="2800" b="1" dirty="0" smtClean="0">
                <a:solidFill>
                  <a:srgbClr val="00B0F0"/>
                </a:solidFill>
              </a:rPr>
            </a:br>
            <a:r>
              <a:rPr lang="pl-PL" sz="2800" b="1" dirty="0" smtClean="0">
                <a:solidFill>
                  <a:srgbClr val="00B0F0"/>
                </a:solidFill>
              </a:rPr>
              <a:t>na zdrowie</a:t>
            </a:r>
            <a:r>
              <a:rPr lang="pl-PL" sz="2800" b="1" dirty="0">
                <a:solidFill>
                  <a:srgbClr val="00B0F0"/>
                </a:solidFill>
              </a:rPr>
              <a:t>!</a:t>
            </a:r>
            <a:br>
              <a:rPr lang="pl-PL" sz="2800" b="1" dirty="0">
                <a:solidFill>
                  <a:srgbClr val="00B0F0"/>
                </a:solidFill>
              </a:rPr>
            </a:br>
            <a:endParaRPr lang="pl-PL" sz="2800" b="1" dirty="0" smtClean="0">
              <a:solidFill>
                <a:srgbClr val="00B0F0"/>
              </a:solidFill>
            </a:endParaRPr>
          </a:p>
        </p:txBody>
      </p:sp>
      <p:pic>
        <p:nvPicPr>
          <p:cNvPr id="7" name="Obraz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347864" y="6440012"/>
            <a:ext cx="276526" cy="314950"/>
          </a:xfrm>
          <a:prstGeom prst="rect">
            <a:avLst/>
          </a:prstGeom>
        </p:spPr>
      </p:pic>
      <p:pic>
        <p:nvPicPr>
          <p:cNvPr id="8" name="Obraz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7504" y="94991"/>
            <a:ext cx="1558233" cy="1556792"/>
          </a:xfrm>
          <a:prstGeom prst="rect">
            <a:avLst/>
          </a:prstGeom>
        </p:spPr>
      </p:pic>
    </p:spTree>
    <p:extLst>
      <p:ext uri="{BB962C8B-B14F-4D97-AF65-F5344CB8AC3E}">
        <p14:creationId xmlns:p14="http://schemas.microsoft.com/office/powerpoint/2010/main" val="31629858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ytuł 1"/>
          <p:cNvSpPr>
            <a:spLocks noGrp="1"/>
          </p:cNvSpPr>
          <p:nvPr>
            <p:ph type="ctrTitle"/>
          </p:nvPr>
        </p:nvSpPr>
        <p:spPr>
          <a:xfrm>
            <a:off x="3059833" y="1916832"/>
            <a:ext cx="5616624" cy="2592289"/>
          </a:xfrm>
        </p:spPr>
        <p:txBody>
          <a:bodyPr/>
          <a:lstStyle/>
          <a:p>
            <a:pPr algn="l"/>
            <a:r>
              <a:rPr lang="pl-PL" sz="1800" b="1" dirty="0" smtClean="0">
                <a:solidFill>
                  <a:srgbClr val="00B0F0"/>
                </a:solidFill>
              </a:rPr>
              <a:t/>
            </a:r>
            <a:br>
              <a:rPr lang="pl-PL" sz="1800" b="1" dirty="0" smtClean="0">
                <a:solidFill>
                  <a:srgbClr val="00B0F0"/>
                </a:solidFill>
              </a:rPr>
            </a:br>
            <a:r>
              <a:rPr lang="pl-PL" sz="1800" b="1" dirty="0" smtClean="0">
                <a:solidFill>
                  <a:srgbClr val="00B0F0"/>
                </a:solidFill>
              </a:rPr>
              <a:t/>
            </a:r>
            <a:br>
              <a:rPr lang="pl-PL" sz="1800" b="1" dirty="0" smtClean="0">
                <a:solidFill>
                  <a:srgbClr val="00B0F0"/>
                </a:solidFill>
              </a:rPr>
            </a:br>
            <a:r>
              <a:rPr lang="pl-PL" sz="1800" b="1" dirty="0" smtClean="0">
                <a:solidFill>
                  <a:srgbClr val="00B0F0"/>
                </a:solidFill>
              </a:rPr>
              <a:t/>
            </a:r>
            <a:br>
              <a:rPr lang="pl-PL" sz="1800" b="1" dirty="0" smtClean="0">
                <a:solidFill>
                  <a:srgbClr val="00B0F0"/>
                </a:solidFill>
              </a:rPr>
            </a:br>
            <a:r>
              <a:rPr lang="pl-PL" sz="1800" dirty="0">
                <a:solidFill>
                  <a:srgbClr val="00B0F0"/>
                </a:solidFill>
              </a:rPr>
              <a:t/>
            </a:r>
            <a:br>
              <a:rPr lang="pl-PL" sz="1800" dirty="0">
                <a:solidFill>
                  <a:srgbClr val="00B0F0"/>
                </a:solidFill>
              </a:rPr>
            </a:br>
            <a:r>
              <a:rPr lang="pl-PL" sz="1800" b="1" dirty="0" smtClean="0">
                <a:solidFill>
                  <a:srgbClr val="00B0F0"/>
                </a:solidFill>
              </a:rPr>
              <a:t/>
            </a:r>
            <a:br>
              <a:rPr lang="pl-PL" sz="1800" b="1" dirty="0" smtClean="0">
                <a:solidFill>
                  <a:srgbClr val="00B0F0"/>
                </a:solidFill>
              </a:rPr>
            </a:br>
            <a:r>
              <a:rPr lang="pl-PL" sz="1800" dirty="0">
                <a:solidFill>
                  <a:srgbClr val="00B0F0"/>
                </a:solidFill>
              </a:rPr>
              <a:t>Ostanie badania wykazały, że </a:t>
            </a:r>
            <a:r>
              <a:rPr lang="pl-PL" sz="1800" b="1" dirty="0">
                <a:solidFill>
                  <a:srgbClr val="00B0F0"/>
                </a:solidFill>
              </a:rPr>
              <a:t>93%</a:t>
            </a:r>
            <a:r>
              <a:rPr lang="pl-PL" sz="1800" dirty="0">
                <a:solidFill>
                  <a:srgbClr val="00B0F0"/>
                </a:solidFill>
              </a:rPr>
              <a:t> wód </a:t>
            </a:r>
            <a:r>
              <a:rPr lang="pl-PL" sz="1800" dirty="0" smtClean="0">
                <a:solidFill>
                  <a:srgbClr val="00B0F0"/>
                </a:solidFill>
              </a:rPr>
              <a:t>w </a:t>
            </a:r>
            <a:r>
              <a:rPr lang="pl-PL" sz="1800" dirty="0">
                <a:solidFill>
                  <a:srgbClr val="00B0F0"/>
                </a:solidFill>
              </a:rPr>
              <a:t>butelkach plastikowych zawiera </a:t>
            </a:r>
            <a:r>
              <a:rPr lang="pl-PL" sz="1800" b="1" dirty="0">
                <a:solidFill>
                  <a:srgbClr val="00B0F0"/>
                </a:solidFill>
              </a:rPr>
              <a:t>drobiny </a:t>
            </a:r>
            <a:r>
              <a:rPr lang="pl-PL" sz="1800" b="1" dirty="0" err="1">
                <a:solidFill>
                  <a:srgbClr val="00B0F0"/>
                </a:solidFill>
              </a:rPr>
              <a:t>mikroplastiku</a:t>
            </a:r>
            <a:r>
              <a:rPr lang="pl-PL" sz="1800" dirty="0">
                <a:solidFill>
                  <a:srgbClr val="00B0F0"/>
                </a:solidFill>
              </a:rPr>
              <a:t>. </a:t>
            </a:r>
            <a:r>
              <a:rPr lang="pl-PL" sz="1800" dirty="0" smtClean="0">
                <a:solidFill>
                  <a:srgbClr val="00B0F0"/>
                </a:solidFill>
              </a:rPr>
              <a:t/>
            </a:r>
            <a:br>
              <a:rPr lang="pl-PL" sz="1800" dirty="0" smtClean="0">
                <a:solidFill>
                  <a:srgbClr val="00B0F0"/>
                </a:solidFill>
              </a:rPr>
            </a:br>
            <a:r>
              <a:rPr lang="pl-PL" sz="1800" dirty="0" smtClean="0">
                <a:solidFill>
                  <a:srgbClr val="00B0F0"/>
                </a:solidFill>
              </a:rPr>
              <a:t/>
            </a:r>
            <a:br>
              <a:rPr lang="pl-PL" sz="1800" dirty="0" smtClean="0">
                <a:solidFill>
                  <a:srgbClr val="00B0F0"/>
                </a:solidFill>
              </a:rPr>
            </a:br>
            <a:r>
              <a:rPr lang="pl-PL" sz="1800" dirty="0" smtClean="0">
                <a:solidFill>
                  <a:srgbClr val="00B0F0"/>
                </a:solidFill>
              </a:rPr>
              <a:t>„Dotychczas </a:t>
            </a:r>
            <a:r>
              <a:rPr lang="pl-PL" sz="1800" dirty="0">
                <a:solidFill>
                  <a:srgbClr val="00B0F0"/>
                </a:solidFill>
              </a:rPr>
              <a:t>potwierdzono, że plastikowe opakowania emitują antymon, </a:t>
            </a:r>
            <a:r>
              <a:rPr lang="pl-PL" sz="1800" dirty="0" err="1">
                <a:solidFill>
                  <a:srgbClr val="00B0F0"/>
                </a:solidFill>
              </a:rPr>
              <a:t>bisfenole</a:t>
            </a:r>
            <a:r>
              <a:rPr lang="pl-PL" sz="1800" dirty="0">
                <a:solidFill>
                  <a:srgbClr val="00B0F0"/>
                </a:solidFill>
              </a:rPr>
              <a:t> oraz aldehydy mrówkowy </a:t>
            </a:r>
            <a:r>
              <a:rPr lang="pl-PL" sz="1800" dirty="0" smtClean="0">
                <a:solidFill>
                  <a:srgbClr val="00B0F0"/>
                </a:solidFill>
              </a:rPr>
              <a:t>                 i </a:t>
            </a:r>
            <a:r>
              <a:rPr lang="pl-PL" sz="1800" dirty="0">
                <a:solidFill>
                  <a:srgbClr val="00B0F0"/>
                </a:solidFill>
              </a:rPr>
              <a:t>octowy, które w podwyższonych dawkach</a:t>
            </a:r>
            <a:r>
              <a:rPr lang="pl-PL" sz="1800" b="1" dirty="0">
                <a:solidFill>
                  <a:srgbClr val="00B0F0"/>
                </a:solidFill>
              </a:rPr>
              <a:t> mogą stanowić zagrożenie dla zdrowia człowieka i przyczyniać się do wielu chorób, jak np. depresja, uszkodzenie wątroby, otyłość oraz nowotwory</a:t>
            </a:r>
            <a:r>
              <a:rPr lang="pl-PL" sz="1800" dirty="0">
                <a:solidFill>
                  <a:srgbClr val="00B0F0"/>
                </a:solidFill>
              </a:rPr>
              <a:t>”.</a:t>
            </a:r>
            <a:r>
              <a:rPr lang="pl-PL" sz="1800" b="1" dirty="0">
                <a:solidFill>
                  <a:srgbClr val="00B0F0"/>
                </a:solidFill>
              </a:rPr>
              <a:t/>
            </a:r>
            <a:br>
              <a:rPr lang="pl-PL" sz="1800" b="1" dirty="0">
                <a:solidFill>
                  <a:srgbClr val="00B0F0"/>
                </a:solidFill>
              </a:rPr>
            </a:br>
            <a:r>
              <a:rPr lang="pl-PL" sz="1800" b="1" dirty="0">
                <a:solidFill>
                  <a:srgbClr val="00B0F0"/>
                </a:solidFill>
              </a:rPr>
              <a:t/>
            </a:r>
            <a:br>
              <a:rPr lang="pl-PL" sz="1800" b="1" dirty="0">
                <a:solidFill>
                  <a:srgbClr val="00B0F0"/>
                </a:solidFill>
              </a:rPr>
            </a:br>
            <a:r>
              <a:rPr lang="pl-PL" sz="1800" b="1" dirty="0">
                <a:solidFill>
                  <a:srgbClr val="00B0F0"/>
                </a:solidFill>
              </a:rPr>
              <a:t>Co roku każdy z nas zjada co najmniej kilkadziesiąt tysięcy cząsteczek </a:t>
            </a:r>
            <a:r>
              <a:rPr lang="pl-PL" sz="1800" b="1" dirty="0" err="1">
                <a:solidFill>
                  <a:srgbClr val="00B0F0"/>
                </a:solidFill>
              </a:rPr>
              <a:t>mikroplastiku</a:t>
            </a:r>
            <a:r>
              <a:rPr lang="pl-PL" sz="1800" b="1" dirty="0">
                <a:solidFill>
                  <a:srgbClr val="00B0F0"/>
                </a:solidFill>
              </a:rPr>
              <a:t>!!</a:t>
            </a:r>
            <a:br>
              <a:rPr lang="pl-PL" sz="1800" b="1" dirty="0">
                <a:solidFill>
                  <a:srgbClr val="00B0F0"/>
                </a:solidFill>
              </a:rPr>
            </a:br>
            <a:r>
              <a:rPr lang="pl-PL" sz="1800" dirty="0">
                <a:solidFill>
                  <a:srgbClr val="00B0F0"/>
                </a:solidFill>
              </a:rPr>
              <a:t/>
            </a:r>
            <a:br>
              <a:rPr lang="pl-PL" sz="1800" dirty="0">
                <a:solidFill>
                  <a:srgbClr val="00B0F0"/>
                </a:solidFill>
              </a:rPr>
            </a:br>
            <a:r>
              <a:rPr lang="pl-PL" sz="900" dirty="0" smtClean="0">
                <a:solidFill>
                  <a:srgbClr val="00B0F0"/>
                </a:solidFill>
              </a:rPr>
              <a:t>Źródła: </a:t>
            </a:r>
            <a:r>
              <a:rPr lang="pl-PL" sz="900" dirty="0">
                <a:solidFill>
                  <a:srgbClr val="00B0F0"/>
                </a:solidFill>
                <a:hlinkClick r:id="rId3"/>
              </a:rPr>
              <a:t>http://</a:t>
            </a:r>
            <a:r>
              <a:rPr lang="pl-PL" sz="900" dirty="0" smtClean="0">
                <a:solidFill>
                  <a:srgbClr val="00B0F0"/>
                </a:solidFill>
                <a:hlinkClick r:id="rId3"/>
              </a:rPr>
              <a:t>bazekon.icm.edu.pl/bazekon/element/bwmeta1.element.ekon-element-000171532912</a:t>
            </a:r>
            <a:r>
              <a:rPr lang="pl-PL" sz="900" dirty="0" smtClean="0">
                <a:solidFill>
                  <a:srgbClr val="00B0F0"/>
                </a:solidFill>
              </a:rPr>
              <a:t>;</a:t>
            </a:r>
            <a:br>
              <a:rPr lang="pl-PL" sz="900" dirty="0" smtClean="0">
                <a:solidFill>
                  <a:srgbClr val="00B0F0"/>
                </a:solidFill>
              </a:rPr>
            </a:br>
            <a:r>
              <a:rPr lang="pl-PL" sz="900" dirty="0" smtClean="0">
                <a:solidFill>
                  <a:srgbClr val="00B0F0"/>
                </a:solidFill>
                <a:hlinkClick r:id="rId4"/>
              </a:rPr>
              <a:t>http</a:t>
            </a:r>
            <a:r>
              <a:rPr lang="pl-PL" sz="900" dirty="0">
                <a:solidFill>
                  <a:srgbClr val="00B0F0"/>
                </a:solidFill>
                <a:hlinkClick r:id="rId4"/>
              </a:rPr>
              <a:t>://</a:t>
            </a:r>
            <a:r>
              <a:rPr lang="pl-PL" sz="900" dirty="0" smtClean="0">
                <a:solidFill>
                  <a:srgbClr val="00B0F0"/>
                </a:solidFill>
                <a:hlinkClick r:id="rId4"/>
              </a:rPr>
              <a:t>br.wszia.edu.pl/zeszyty/pdfs/br43_14klos.pdf</a:t>
            </a:r>
            <a:r>
              <a:rPr lang="pl-PL" sz="900" dirty="0" smtClean="0">
                <a:solidFill>
                  <a:srgbClr val="00B0F0"/>
                </a:solidFill>
              </a:rPr>
              <a:t/>
            </a:r>
            <a:br>
              <a:rPr lang="pl-PL" sz="900" dirty="0" smtClean="0">
                <a:solidFill>
                  <a:srgbClr val="00B0F0"/>
                </a:solidFill>
              </a:rPr>
            </a:br>
            <a:r>
              <a:rPr lang="pl-PL" sz="1800" i="1" dirty="0" smtClean="0">
                <a:solidFill>
                  <a:srgbClr val="00B0F0"/>
                </a:solidFill>
              </a:rPr>
              <a:t/>
            </a:r>
            <a:br>
              <a:rPr lang="pl-PL" sz="1800" i="1" dirty="0" smtClean="0">
                <a:solidFill>
                  <a:srgbClr val="00B0F0"/>
                </a:solidFill>
              </a:rPr>
            </a:br>
            <a:r>
              <a:rPr lang="pl-PL" sz="1800" b="1" i="1" dirty="0">
                <a:solidFill>
                  <a:srgbClr val="00B0F0"/>
                </a:solidFill>
              </a:rPr>
              <a:t/>
            </a:r>
            <a:br>
              <a:rPr lang="pl-PL" sz="1800" b="1" i="1" dirty="0">
                <a:solidFill>
                  <a:srgbClr val="00B0F0"/>
                </a:solidFill>
              </a:rPr>
            </a:br>
            <a:r>
              <a:rPr lang="pl-PL" sz="1800" dirty="0">
                <a:solidFill>
                  <a:srgbClr val="00B0F0"/>
                </a:solidFill>
              </a:rPr>
              <a:t/>
            </a:r>
            <a:br>
              <a:rPr lang="pl-PL" sz="1800" dirty="0">
                <a:solidFill>
                  <a:srgbClr val="00B0F0"/>
                </a:solidFill>
              </a:rPr>
            </a:br>
            <a:endParaRPr lang="pl-PL" altLang="pl-PL" sz="1800" b="1" dirty="0" smtClean="0">
              <a:solidFill>
                <a:srgbClr val="00B0F0"/>
              </a:solidFill>
              <a:ea typeface="Arial Unicode MS" panose="020B0604020202020204" pitchFamily="34" charset="-128"/>
              <a:cs typeface="Calibri" panose="020F0502020204030204" pitchFamily="34" charset="0"/>
            </a:endParaRPr>
          </a:p>
        </p:txBody>
      </p:sp>
      <p:sp>
        <p:nvSpPr>
          <p:cNvPr id="9" name="Prostokąt 8"/>
          <p:cNvSpPr/>
          <p:nvPr/>
        </p:nvSpPr>
        <p:spPr>
          <a:xfrm>
            <a:off x="0" y="6337300"/>
            <a:ext cx="9144000" cy="54768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pl-PL"/>
          </a:p>
        </p:txBody>
      </p:sp>
      <p:sp>
        <p:nvSpPr>
          <p:cNvPr id="10" name="Podtytuł 4"/>
          <p:cNvSpPr txBox="1">
            <a:spLocks/>
          </p:cNvSpPr>
          <p:nvPr/>
        </p:nvSpPr>
        <p:spPr bwMode="auto">
          <a:xfrm>
            <a:off x="3635896" y="6467326"/>
            <a:ext cx="2952328" cy="2876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buFontTx/>
              <a:buNone/>
              <a:defRPr/>
            </a:pPr>
            <a:r>
              <a:rPr lang="pl-PL" altLang="pl-PL" sz="800" b="1" dirty="0" smtClean="0">
                <a:solidFill>
                  <a:schemeClr val="bg1"/>
                </a:solidFill>
                <a:latin typeface="+mn-lt"/>
                <a:ea typeface="Arial Unicode MS" pitchFamily="34" charset="-128"/>
                <a:cs typeface="Calibri" panose="020F0502020204030204" pitchFamily="34" charset="0"/>
              </a:rPr>
              <a:t>m.st. Warszawa | Biuro Ochrony Powietrza i Polityki Klimatycznej</a:t>
            </a:r>
            <a:endParaRPr lang="pl-PL" altLang="pl-PL" sz="800" dirty="0" smtClean="0">
              <a:solidFill>
                <a:schemeClr val="bg1"/>
              </a:solidFill>
              <a:latin typeface="+mn-lt"/>
              <a:ea typeface="Arial Unicode MS" pitchFamily="34" charset="-128"/>
              <a:cs typeface="Calibri" panose="020F0502020204030204" pitchFamily="34" charset="0"/>
            </a:endParaRPr>
          </a:p>
        </p:txBody>
      </p:sp>
      <p:sp>
        <p:nvSpPr>
          <p:cNvPr id="6" name="Tytuł 1"/>
          <p:cNvSpPr txBox="1">
            <a:spLocks/>
          </p:cNvSpPr>
          <p:nvPr/>
        </p:nvSpPr>
        <p:spPr bwMode="auto">
          <a:xfrm>
            <a:off x="251520" y="2636911"/>
            <a:ext cx="2664296" cy="1081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lnSpc>
                <a:spcPct val="80000"/>
              </a:lnSpc>
              <a:spcBef>
                <a:spcPts val="0"/>
              </a:spcBef>
              <a:buNone/>
            </a:pPr>
            <a:r>
              <a:rPr lang="pl-PL" b="1" dirty="0" smtClean="0">
                <a:solidFill>
                  <a:srgbClr val="00B0F0"/>
                </a:solidFill>
              </a:rPr>
              <a:t>woda </a:t>
            </a:r>
            <a:br>
              <a:rPr lang="pl-PL" b="1" dirty="0" smtClean="0">
                <a:solidFill>
                  <a:srgbClr val="00B0F0"/>
                </a:solidFill>
              </a:rPr>
            </a:br>
            <a:r>
              <a:rPr lang="pl-PL" b="1" dirty="0" smtClean="0">
                <a:solidFill>
                  <a:srgbClr val="00B0F0"/>
                </a:solidFill>
              </a:rPr>
              <a:t>w PLASTIKU</a:t>
            </a:r>
          </a:p>
        </p:txBody>
      </p:sp>
      <p:pic>
        <p:nvPicPr>
          <p:cNvPr id="7" name="Obraz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347864" y="6440012"/>
            <a:ext cx="276526" cy="314950"/>
          </a:xfrm>
          <a:prstGeom prst="rect">
            <a:avLst/>
          </a:prstGeom>
        </p:spPr>
      </p:pic>
      <p:pic>
        <p:nvPicPr>
          <p:cNvPr id="8" name="Obraz 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7504" y="116632"/>
            <a:ext cx="1558233" cy="1556792"/>
          </a:xfrm>
          <a:prstGeom prst="rect">
            <a:avLst/>
          </a:prstGeom>
        </p:spPr>
      </p:pic>
    </p:spTree>
    <p:extLst>
      <p:ext uri="{BB962C8B-B14F-4D97-AF65-F5344CB8AC3E}">
        <p14:creationId xmlns:p14="http://schemas.microsoft.com/office/powerpoint/2010/main" val="34482501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ytuł 1"/>
          <p:cNvSpPr>
            <a:spLocks noGrp="1"/>
          </p:cNvSpPr>
          <p:nvPr>
            <p:ph type="ctrTitle"/>
          </p:nvPr>
        </p:nvSpPr>
        <p:spPr>
          <a:xfrm>
            <a:off x="3203848" y="2636912"/>
            <a:ext cx="5112568" cy="2016224"/>
          </a:xfrm>
        </p:spPr>
        <p:txBody>
          <a:bodyPr/>
          <a:lstStyle/>
          <a:p>
            <a:pPr algn="l" eaLnBrk="1" hangingPunct="1"/>
            <a:r>
              <a:rPr lang="pl-PL" altLang="pl-PL" sz="1800" dirty="0" smtClean="0">
                <a:latin typeface="+mn-lt"/>
              </a:rPr>
              <a:t/>
            </a:r>
            <a:br>
              <a:rPr lang="pl-PL" altLang="pl-PL" sz="1800" dirty="0" smtClean="0">
                <a:latin typeface="+mn-lt"/>
              </a:rPr>
            </a:br>
            <a:r>
              <a:rPr lang="pl-PL" altLang="pl-PL" sz="1800" dirty="0" smtClean="0">
                <a:solidFill>
                  <a:srgbClr val="00B0F0"/>
                </a:solidFill>
                <a:latin typeface="+mn-lt"/>
              </a:rPr>
              <a:t>Spożywaj wodę z miejskiego wodociągu, </a:t>
            </a:r>
            <a:br>
              <a:rPr lang="pl-PL" altLang="pl-PL" sz="1800" dirty="0" smtClean="0">
                <a:solidFill>
                  <a:srgbClr val="00B0F0"/>
                </a:solidFill>
                <a:latin typeface="+mn-lt"/>
              </a:rPr>
            </a:br>
            <a:r>
              <a:rPr lang="pl-PL" altLang="pl-PL" sz="1800" dirty="0" smtClean="0">
                <a:solidFill>
                  <a:srgbClr val="00B0F0"/>
                </a:solidFill>
                <a:latin typeface="+mn-lt"/>
              </a:rPr>
              <a:t>z wykorzystaniem naczyń wielokrotnego użycia </a:t>
            </a:r>
            <a:br>
              <a:rPr lang="pl-PL" altLang="pl-PL" sz="1800" dirty="0" smtClean="0">
                <a:solidFill>
                  <a:srgbClr val="00B0F0"/>
                </a:solidFill>
                <a:latin typeface="+mn-lt"/>
              </a:rPr>
            </a:br>
            <a:r>
              <a:rPr lang="pl-PL" altLang="pl-PL" sz="1800" dirty="0" smtClean="0">
                <a:solidFill>
                  <a:srgbClr val="00B0F0"/>
                </a:solidFill>
                <a:latin typeface="+mn-lt"/>
              </a:rPr>
              <a:t>np. szklanych dzbanków, kubków, itp.  lub bidonów (metalowych, </a:t>
            </a:r>
            <a:r>
              <a:rPr lang="pl-PL" altLang="pl-PL" sz="1800" dirty="0" err="1" smtClean="0">
                <a:solidFill>
                  <a:srgbClr val="00B0F0"/>
                </a:solidFill>
                <a:latin typeface="+mn-lt"/>
              </a:rPr>
              <a:t>tritanowych</a:t>
            </a:r>
            <a:r>
              <a:rPr lang="pl-PL" altLang="pl-PL" sz="1800" dirty="0" smtClean="0">
                <a:solidFill>
                  <a:srgbClr val="00B0F0"/>
                </a:solidFill>
                <a:latin typeface="+mn-lt"/>
              </a:rPr>
              <a:t>, plastikowych, – BPA </a:t>
            </a:r>
            <a:r>
              <a:rPr lang="pl-PL" altLang="pl-PL" sz="1800" dirty="0" err="1" smtClean="0">
                <a:solidFill>
                  <a:srgbClr val="00B0F0"/>
                </a:solidFill>
                <a:latin typeface="+mn-lt"/>
              </a:rPr>
              <a:t>free</a:t>
            </a:r>
            <a:r>
              <a:rPr lang="pl-PL" altLang="pl-PL" sz="1800" dirty="0" smtClean="0">
                <a:solidFill>
                  <a:srgbClr val="00B0F0"/>
                </a:solidFill>
                <a:latin typeface="+mn-lt"/>
              </a:rPr>
              <a:t>). </a:t>
            </a:r>
            <a:r>
              <a:rPr lang="pl-PL" altLang="pl-PL" sz="1800" dirty="0" smtClean="0">
                <a:latin typeface="+mn-lt"/>
              </a:rPr>
              <a:t/>
            </a:r>
            <a:br>
              <a:rPr lang="pl-PL" altLang="pl-PL" sz="1800" dirty="0" smtClean="0">
                <a:latin typeface="+mn-lt"/>
              </a:rPr>
            </a:br>
            <a:endParaRPr lang="pl-PL" altLang="pl-PL" sz="1800" dirty="0" smtClean="0">
              <a:solidFill>
                <a:srgbClr val="002060"/>
              </a:solidFill>
              <a:latin typeface="+mn-lt"/>
              <a:ea typeface="Arial Unicode MS" panose="020B0604020202020204" pitchFamily="34" charset="-128"/>
              <a:cs typeface="Calibri" panose="020F0502020204030204" pitchFamily="34" charset="0"/>
            </a:endParaRPr>
          </a:p>
        </p:txBody>
      </p:sp>
      <p:sp>
        <p:nvSpPr>
          <p:cNvPr id="9" name="Prostokąt 8"/>
          <p:cNvSpPr/>
          <p:nvPr/>
        </p:nvSpPr>
        <p:spPr>
          <a:xfrm>
            <a:off x="0" y="6337300"/>
            <a:ext cx="9144000" cy="54768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pl-PL"/>
          </a:p>
        </p:txBody>
      </p:sp>
      <p:sp>
        <p:nvSpPr>
          <p:cNvPr id="11" name="Prostokąt 2"/>
          <p:cNvSpPr>
            <a:spLocks noChangeArrowheads="1"/>
          </p:cNvSpPr>
          <p:nvPr/>
        </p:nvSpPr>
        <p:spPr bwMode="auto">
          <a:xfrm>
            <a:off x="152400" y="5757863"/>
            <a:ext cx="859631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a:spcBef>
                <a:spcPct val="0"/>
              </a:spcBef>
              <a:buFont typeface="Arial" panose="020B0604020202020204" pitchFamily="34" charset="0"/>
              <a:buNone/>
              <a:defRPr/>
            </a:pPr>
            <a:endParaRPr lang="pl-PL" sz="1200" dirty="0"/>
          </a:p>
          <a:p>
            <a:pPr algn="just">
              <a:spcBef>
                <a:spcPct val="0"/>
              </a:spcBef>
              <a:buFontTx/>
              <a:buNone/>
              <a:defRPr/>
            </a:pPr>
            <a:r>
              <a:rPr lang="pl-PL" altLang="pl-PL" sz="1200" dirty="0" smtClean="0">
                <a:latin typeface="+mn-lt"/>
              </a:rPr>
              <a:t>   </a:t>
            </a:r>
          </a:p>
        </p:txBody>
      </p:sp>
      <p:pic>
        <p:nvPicPr>
          <p:cNvPr id="2" name="Obraz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99592" y="2295984"/>
            <a:ext cx="2580657" cy="2579861"/>
          </a:xfrm>
          <a:prstGeom prst="rect">
            <a:avLst/>
          </a:prstGeom>
        </p:spPr>
      </p:pic>
      <p:sp>
        <p:nvSpPr>
          <p:cNvPr id="12" name="Podtytuł 4"/>
          <p:cNvSpPr txBox="1">
            <a:spLocks/>
          </p:cNvSpPr>
          <p:nvPr/>
        </p:nvSpPr>
        <p:spPr bwMode="auto">
          <a:xfrm>
            <a:off x="3635896" y="6467326"/>
            <a:ext cx="2952328" cy="2876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buFontTx/>
              <a:buNone/>
              <a:defRPr/>
            </a:pPr>
            <a:r>
              <a:rPr lang="pl-PL" altLang="pl-PL" sz="800" b="1" dirty="0" smtClean="0">
                <a:solidFill>
                  <a:schemeClr val="bg1"/>
                </a:solidFill>
                <a:latin typeface="+mn-lt"/>
                <a:ea typeface="Arial Unicode MS" pitchFamily="34" charset="-128"/>
                <a:cs typeface="Calibri" panose="020F0502020204030204" pitchFamily="34" charset="0"/>
              </a:rPr>
              <a:t>m.st. Warszawa | Biuro Ochrony Powietrza i Polityki Klimatycznej</a:t>
            </a:r>
            <a:endParaRPr lang="pl-PL" altLang="pl-PL" sz="800" dirty="0" smtClean="0">
              <a:solidFill>
                <a:schemeClr val="bg1"/>
              </a:solidFill>
              <a:latin typeface="+mn-lt"/>
              <a:ea typeface="Arial Unicode MS" pitchFamily="34" charset="-128"/>
              <a:cs typeface="Calibri" panose="020F0502020204030204" pitchFamily="34" charset="0"/>
            </a:endParaRPr>
          </a:p>
        </p:txBody>
      </p:sp>
      <p:sp>
        <p:nvSpPr>
          <p:cNvPr id="14" name="Tytuł 1"/>
          <p:cNvSpPr txBox="1">
            <a:spLocks/>
          </p:cNvSpPr>
          <p:nvPr/>
        </p:nvSpPr>
        <p:spPr bwMode="auto">
          <a:xfrm>
            <a:off x="1613086" y="692696"/>
            <a:ext cx="5917828" cy="1081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lnSpc>
                <a:spcPct val="80000"/>
              </a:lnSpc>
              <a:spcBef>
                <a:spcPts val="0"/>
              </a:spcBef>
              <a:buNone/>
            </a:pPr>
            <a:r>
              <a:rPr lang="pl-PL" sz="3600" b="1" dirty="0" smtClean="0">
                <a:solidFill>
                  <a:srgbClr val="00B0F0"/>
                </a:solidFill>
              </a:rPr>
              <a:t>Rozkład butelki PET trwa</a:t>
            </a:r>
          </a:p>
          <a:p>
            <a:pPr algn="ctr">
              <a:lnSpc>
                <a:spcPct val="80000"/>
              </a:lnSpc>
              <a:spcBef>
                <a:spcPts val="0"/>
              </a:spcBef>
              <a:buNone/>
            </a:pPr>
            <a:r>
              <a:rPr lang="pl-PL" sz="3600" b="1" dirty="0" smtClean="0">
                <a:solidFill>
                  <a:srgbClr val="00B0F0"/>
                </a:solidFill>
              </a:rPr>
              <a:t>450-1000 lat!</a:t>
            </a:r>
          </a:p>
        </p:txBody>
      </p:sp>
      <p:pic>
        <p:nvPicPr>
          <p:cNvPr id="10" name="Obraz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347864" y="6440012"/>
            <a:ext cx="276526" cy="314950"/>
          </a:xfrm>
          <a:prstGeom prst="rect">
            <a:avLst/>
          </a:prstGeom>
        </p:spPr>
      </p:pic>
      <p:pic>
        <p:nvPicPr>
          <p:cNvPr id="13" name="Obraz 1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20475" y="116632"/>
            <a:ext cx="1558233" cy="1556792"/>
          </a:xfrm>
          <a:prstGeom prst="rect">
            <a:avLst/>
          </a:prstGeom>
        </p:spPr>
      </p:pic>
    </p:spTree>
    <p:extLst>
      <p:ext uri="{BB962C8B-B14F-4D97-AF65-F5344CB8AC3E}">
        <p14:creationId xmlns:p14="http://schemas.microsoft.com/office/powerpoint/2010/main" val="9130139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ytuł 1"/>
          <p:cNvSpPr>
            <a:spLocks noGrp="1"/>
          </p:cNvSpPr>
          <p:nvPr>
            <p:ph type="ctrTitle"/>
          </p:nvPr>
        </p:nvSpPr>
        <p:spPr>
          <a:xfrm>
            <a:off x="3707904" y="3645024"/>
            <a:ext cx="4896544" cy="648072"/>
          </a:xfrm>
        </p:spPr>
        <p:txBody>
          <a:bodyPr/>
          <a:lstStyle/>
          <a:p>
            <a:pPr algn="l" eaLnBrk="1" hangingPunct="1"/>
            <a:r>
              <a:rPr lang="pl-PL" altLang="pl-PL" sz="1800" dirty="0">
                <a:solidFill>
                  <a:srgbClr val="00B0F0"/>
                </a:solidFill>
              </a:rPr>
              <a:t/>
            </a:r>
            <a:br>
              <a:rPr lang="pl-PL" altLang="pl-PL" sz="1800" dirty="0">
                <a:solidFill>
                  <a:srgbClr val="00B0F0"/>
                </a:solidFill>
              </a:rPr>
            </a:br>
            <a:r>
              <a:rPr lang="pl-PL" altLang="pl-PL" sz="1800" dirty="0">
                <a:solidFill>
                  <a:srgbClr val="00B0F0"/>
                </a:solidFill>
                <a:latin typeface="+mn-lt"/>
              </a:rPr>
              <a:t>Wykorzystuj  naczynia, sztućce, pojemniki spożywcze </a:t>
            </a:r>
            <a:r>
              <a:rPr lang="pl-PL" altLang="pl-PL" sz="1800" dirty="0" smtClean="0">
                <a:solidFill>
                  <a:srgbClr val="00B0F0"/>
                </a:solidFill>
                <a:latin typeface="+mn-lt"/>
              </a:rPr>
              <a:t>wielokrotnego </a:t>
            </a:r>
            <a:r>
              <a:rPr lang="pl-PL" altLang="pl-PL" sz="1800" dirty="0">
                <a:solidFill>
                  <a:srgbClr val="00B0F0"/>
                </a:solidFill>
                <a:latin typeface="+mn-lt"/>
              </a:rPr>
              <a:t>użytku (np. szklane, metalowe, drewniane, bambusowe). </a:t>
            </a:r>
            <a:r>
              <a:rPr lang="pl-PL" altLang="pl-PL" sz="1800" dirty="0">
                <a:solidFill>
                  <a:srgbClr val="00B0F0"/>
                </a:solidFill>
              </a:rPr>
              <a:t/>
            </a:r>
            <a:br>
              <a:rPr lang="pl-PL" altLang="pl-PL" sz="1800" dirty="0">
                <a:solidFill>
                  <a:srgbClr val="00B0F0"/>
                </a:solidFill>
              </a:rPr>
            </a:br>
            <a:r>
              <a:rPr lang="pl-PL" altLang="pl-PL" sz="1800" dirty="0"/>
              <a:t/>
            </a:r>
            <a:br>
              <a:rPr lang="pl-PL" altLang="pl-PL" sz="1800" dirty="0"/>
            </a:br>
            <a:r>
              <a:rPr lang="pl-PL" altLang="pl-PL" sz="1800" dirty="0"/>
              <a:t/>
            </a:r>
            <a:br>
              <a:rPr lang="pl-PL" altLang="pl-PL" sz="1800" dirty="0"/>
            </a:br>
            <a:endParaRPr lang="pl-PL" altLang="pl-PL" sz="1800" dirty="0" smtClean="0">
              <a:solidFill>
                <a:srgbClr val="002060"/>
              </a:solidFill>
              <a:latin typeface="+mn-lt"/>
              <a:ea typeface="Arial Unicode MS" panose="020B0604020202020204" pitchFamily="34" charset="-128"/>
              <a:cs typeface="Calibri" panose="020F0502020204030204" pitchFamily="34" charset="0"/>
            </a:endParaRPr>
          </a:p>
        </p:txBody>
      </p:sp>
      <p:sp>
        <p:nvSpPr>
          <p:cNvPr id="9" name="Prostokąt 8"/>
          <p:cNvSpPr/>
          <p:nvPr/>
        </p:nvSpPr>
        <p:spPr>
          <a:xfrm>
            <a:off x="0" y="6337300"/>
            <a:ext cx="9144000" cy="54768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pl-PL"/>
          </a:p>
        </p:txBody>
      </p:sp>
      <p:sp>
        <p:nvSpPr>
          <p:cNvPr id="11" name="Prostokąt 2"/>
          <p:cNvSpPr>
            <a:spLocks noChangeArrowheads="1"/>
          </p:cNvSpPr>
          <p:nvPr/>
        </p:nvSpPr>
        <p:spPr bwMode="auto">
          <a:xfrm>
            <a:off x="152400" y="5757863"/>
            <a:ext cx="859631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a:spcBef>
                <a:spcPct val="0"/>
              </a:spcBef>
              <a:buFont typeface="Arial" panose="020B0604020202020204" pitchFamily="34" charset="0"/>
              <a:buNone/>
              <a:defRPr/>
            </a:pPr>
            <a:endParaRPr lang="pl-PL" sz="1200" dirty="0"/>
          </a:p>
          <a:p>
            <a:pPr algn="just">
              <a:spcBef>
                <a:spcPct val="0"/>
              </a:spcBef>
              <a:buFontTx/>
              <a:buNone/>
              <a:defRPr/>
            </a:pPr>
            <a:r>
              <a:rPr lang="pl-PL" altLang="pl-PL" sz="1200" dirty="0" smtClean="0">
                <a:latin typeface="+mn-lt"/>
              </a:rPr>
              <a:t>   </a:t>
            </a:r>
          </a:p>
        </p:txBody>
      </p:sp>
      <p:sp>
        <p:nvSpPr>
          <p:cNvPr id="12" name="Podtytuł 4"/>
          <p:cNvSpPr txBox="1">
            <a:spLocks/>
          </p:cNvSpPr>
          <p:nvPr/>
        </p:nvSpPr>
        <p:spPr bwMode="auto">
          <a:xfrm>
            <a:off x="3635896" y="6467326"/>
            <a:ext cx="2952328" cy="2876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buFontTx/>
              <a:buNone/>
              <a:defRPr/>
            </a:pPr>
            <a:r>
              <a:rPr lang="pl-PL" altLang="pl-PL" sz="800" b="1" dirty="0" smtClean="0">
                <a:solidFill>
                  <a:schemeClr val="bg1"/>
                </a:solidFill>
                <a:latin typeface="+mn-lt"/>
                <a:ea typeface="Arial Unicode MS" pitchFamily="34" charset="-128"/>
                <a:cs typeface="Calibri" panose="020F0502020204030204" pitchFamily="34" charset="0"/>
              </a:rPr>
              <a:t>m.st. Warszawa | Biuro Ochrony Powietrza i Polityki Klimatycznej</a:t>
            </a:r>
            <a:endParaRPr lang="pl-PL" altLang="pl-PL" sz="800" dirty="0" smtClean="0">
              <a:solidFill>
                <a:schemeClr val="bg1"/>
              </a:solidFill>
              <a:latin typeface="+mn-lt"/>
              <a:ea typeface="Arial Unicode MS" pitchFamily="34" charset="-128"/>
              <a:cs typeface="Calibri" panose="020F0502020204030204" pitchFamily="34" charset="0"/>
            </a:endParaRPr>
          </a:p>
        </p:txBody>
      </p:sp>
      <p:sp>
        <p:nvSpPr>
          <p:cNvPr id="14" name="Tytuł 1"/>
          <p:cNvSpPr txBox="1">
            <a:spLocks/>
          </p:cNvSpPr>
          <p:nvPr/>
        </p:nvSpPr>
        <p:spPr bwMode="auto">
          <a:xfrm>
            <a:off x="1613086" y="692696"/>
            <a:ext cx="5917828" cy="1081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lnSpc>
                <a:spcPct val="80000"/>
              </a:lnSpc>
              <a:spcBef>
                <a:spcPts val="0"/>
              </a:spcBef>
              <a:buNone/>
            </a:pPr>
            <a:r>
              <a:rPr lang="pl-PL" sz="3600" b="1" dirty="0" smtClean="0">
                <a:solidFill>
                  <a:srgbClr val="00B0F0"/>
                </a:solidFill>
              </a:rPr>
              <a:t>Rozkład zakrętki trwa</a:t>
            </a:r>
          </a:p>
          <a:p>
            <a:pPr algn="ctr">
              <a:lnSpc>
                <a:spcPct val="80000"/>
              </a:lnSpc>
              <a:spcBef>
                <a:spcPts val="0"/>
              </a:spcBef>
              <a:buNone/>
            </a:pPr>
            <a:r>
              <a:rPr lang="pl-PL" sz="3600" b="1" dirty="0" smtClean="0">
                <a:solidFill>
                  <a:srgbClr val="00B0F0"/>
                </a:solidFill>
              </a:rPr>
              <a:t>100-500 lat!</a:t>
            </a:r>
          </a:p>
        </p:txBody>
      </p:sp>
      <p:pic>
        <p:nvPicPr>
          <p:cNvPr id="10" name="Obraz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31640" y="2708920"/>
            <a:ext cx="2066156" cy="2066156"/>
          </a:xfrm>
          <a:prstGeom prst="rect">
            <a:avLst/>
          </a:prstGeom>
        </p:spPr>
      </p:pic>
      <p:pic>
        <p:nvPicPr>
          <p:cNvPr id="15" name="Obraz 1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347864" y="6440012"/>
            <a:ext cx="276526" cy="314950"/>
          </a:xfrm>
          <a:prstGeom prst="rect">
            <a:avLst/>
          </a:prstGeom>
        </p:spPr>
      </p:pic>
      <p:pic>
        <p:nvPicPr>
          <p:cNvPr id="13" name="Obraz 1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32259" y="116632"/>
            <a:ext cx="1558233" cy="1556792"/>
          </a:xfrm>
          <a:prstGeom prst="rect">
            <a:avLst/>
          </a:prstGeom>
        </p:spPr>
      </p:pic>
    </p:spTree>
    <p:extLst>
      <p:ext uri="{BB962C8B-B14F-4D97-AF65-F5344CB8AC3E}">
        <p14:creationId xmlns:p14="http://schemas.microsoft.com/office/powerpoint/2010/main" val="5516546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ytuł 1"/>
          <p:cNvSpPr>
            <a:spLocks noGrp="1"/>
          </p:cNvSpPr>
          <p:nvPr>
            <p:ph type="ctrTitle"/>
          </p:nvPr>
        </p:nvSpPr>
        <p:spPr>
          <a:xfrm>
            <a:off x="3486127" y="3112829"/>
            <a:ext cx="5176217" cy="648072"/>
          </a:xfrm>
        </p:spPr>
        <p:txBody>
          <a:bodyPr/>
          <a:lstStyle/>
          <a:p>
            <a:pPr algn="l" eaLnBrk="1" hangingPunct="1"/>
            <a:r>
              <a:rPr lang="pl-PL" altLang="pl-PL" sz="1800" dirty="0" smtClean="0">
                <a:solidFill>
                  <a:srgbClr val="00B0F0"/>
                </a:solidFill>
              </a:rPr>
              <a:t/>
            </a:r>
            <a:br>
              <a:rPr lang="pl-PL" altLang="pl-PL" sz="1800" dirty="0" smtClean="0">
                <a:solidFill>
                  <a:srgbClr val="00B0F0"/>
                </a:solidFill>
              </a:rPr>
            </a:br>
            <a:r>
              <a:rPr lang="pl-PL" altLang="pl-PL" sz="1800" dirty="0">
                <a:solidFill>
                  <a:srgbClr val="00B0F0"/>
                </a:solidFill>
              </a:rPr>
              <a:t/>
            </a:r>
            <a:br>
              <a:rPr lang="pl-PL" altLang="pl-PL" sz="1800" dirty="0">
                <a:solidFill>
                  <a:srgbClr val="00B0F0"/>
                </a:solidFill>
              </a:rPr>
            </a:br>
            <a:r>
              <a:rPr lang="pl-PL" altLang="pl-PL" sz="1800" dirty="0" smtClean="0">
                <a:solidFill>
                  <a:srgbClr val="00B0F0"/>
                </a:solidFill>
              </a:rPr>
              <a:t/>
            </a:r>
            <a:br>
              <a:rPr lang="pl-PL" altLang="pl-PL" sz="1800" dirty="0" smtClean="0">
                <a:solidFill>
                  <a:srgbClr val="00B0F0"/>
                </a:solidFill>
              </a:rPr>
            </a:br>
            <a:r>
              <a:rPr lang="pl-PL" altLang="pl-PL" sz="1800" dirty="0">
                <a:solidFill>
                  <a:srgbClr val="00B0F0"/>
                </a:solidFill>
              </a:rPr>
              <a:t/>
            </a:r>
            <a:br>
              <a:rPr lang="pl-PL" altLang="pl-PL" sz="1800" dirty="0">
                <a:solidFill>
                  <a:srgbClr val="00B0F0"/>
                </a:solidFill>
              </a:rPr>
            </a:br>
            <a:r>
              <a:rPr lang="pl-PL" altLang="pl-PL" sz="1800" dirty="0" smtClean="0">
                <a:solidFill>
                  <a:srgbClr val="00B0F0"/>
                </a:solidFill>
              </a:rPr>
              <a:t/>
            </a:r>
            <a:br>
              <a:rPr lang="pl-PL" altLang="pl-PL" sz="1800" dirty="0" smtClean="0">
                <a:solidFill>
                  <a:srgbClr val="00B0F0"/>
                </a:solidFill>
              </a:rPr>
            </a:br>
            <a:r>
              <a:rPr lang="pl-PL" altLang="pl-PL" sz="1800" dirty="0">
                <a:solidFill>
                  <a:srgbClr val="00B0F0"/>
                </a:solidFill>
              </a:rPr>
              <a:t/>
            </a:r>
            <a:br>
              <a:rPr lang="pl-PL" altLang="pl-PL" sz="1800" dirty="0">
                <a:solidFill>
                  <a:srgbClr val="00B0F0"/>
                </a:solidFill>
              </a:rPr>
            </a:br>
            <a:r>
              <a:rPr lang="pl-PL" altLang="pl-PL" sz="1800" dirty="0" smtClean="0">
                <a:solidFill>
                  <a:srgbClr val="00B0F0"/>
                </a:solidFill>
              </a:rPr>
              <a:t>Zrezygnuj </a:t>
            </a:r>
            <a:r>
              <a:rPr lang="pl-PL" altLang="pl-PL" sz="1800" dirty="0">
                <a:solidFill>
                  <a:srgbClr val="00B0F0"/>
                </a:solidFill>
              </a:rPr>
              <a:t>z artykułów spożywczych w opakowaniach z tworzyw sztucznych </a:t>
            </a:r>
            <a:r>
              <a:rPr lang="pl-PL" altLang="pl-PL" sz="1800" dirty="0" smtClean="0">
                <a:solidFill>
                  <a:srgbClr val="00B0F0"/>
                </a:solidFill>
              </a:rPr>
              <a:t>na </a:t>
            </a:r>
            <a:r>
              <a:rPr lang="pl-PL" altLang="pl-PL" sz="1800" dirty="0">
                <a:solidFill>
                  <a:srgbClr val="00B0F0"/>
                </a:solidFill>
              </a:rPr>
              <a:t>rzecz artykułów zdrowych </a:t>
            </a:r>
            <a:r>
              <a:rPr lang="pl-PL" altLang="pl-PL" sz="1800" dirty="0" smtClean="0">
                <a:solidFill>
                  <a:srgbClr val="00B0F0"/>
                </a:solidFill>
              </a:rPr>
              <a:t>             i </a:t>
            </a:r>
            <a:r>
              <a:rPr lang="pl-PL" altLang="pl-PL" sz="1800" dirty="0">
                <a:solidFill>
                  <a:srgbClr val="00B0F0"/>
                </a:solidFill>
              </a:rPr>
              <a:t>świeżych na wagę (ciastka, bakalie, orzechy, itp</a:t>
            </a:r>
            <a:r>
              <a:rPr lang="pl-PL" altLang="pl-PL" sz="1800" dirty="0" smtClean="0">
                <a:solidFill>
                  <a:srgbClr val="00B0F0"/>
                </a:solidFill>
              </a:rPr>
              <a:t>.)                 pakowanych w opakowania </a:t>
            </a:r>
            <a:r>
              <a:rPr lang="pl-PL" altLang="pl-PL" sz="1800" dirty="0">
                <a:solidFill>
                  <a:srgbClr val="00B0F0"/>
                </a:solidFill>
              </a:rPr>
              <a:t>wielokrotnego użytku </a:t>
            </a:r>
            <a:r>
              <a:rPr lang="pl-PL" altLang="pl-PL" sz="1800" dirty="0" smtClean="0">
                <a:solidFill>
                  <a:srgbClr val="00B0F0"/>
                </a:solidFill>
              </a:rPr>
              <a:t/>
            </a:r>
            <a:br>
              <a:rPr lang="pl-PL" altLang="pl-PL" sz="1800" dirty="0" smtClean="0">
                <a:solidFill>
                  <a:srgbClr val="00B0F0"/>
                </a:solidFill>
              </a:rPr>
            </a:br>
            <a:r>
              <a:rPr lang="pl-PL" altLang="pl-PL" sz="1800" dirty="0" smtClean="0">
                <a:solidFill>
                  <a:srgbClr val="00B0F0"/>
                </a:solidFill>
              </a:rPr>
              <a:t>lub z wykorzystaniem biodegradowalnych </a:t>
            </a:r>
            <a:r>
              <a:rPr lang="pl-PL" altLang="pl-PL" sz="1800" dirty="0">
                <a:solidFill>
                  <a:srgbClr val="00B0F0"/>
                </a:solidFill>
              </a:rPr>
              <a:t>opakowań </a:t>
            </a:r>
            <a:r>
              <a:rPr lang="pl-PL" altLang="pl-PL" sz="1800" dirty="0" smtClean="0">
                <a:solidFill>
                  <a:srgbClr val="00B0F0"/>
                </a:solidFill>
              </a:rPr>
              <a:t>(</a:t>
            </a:r>
            <a:r>
              <a:rPr lang="pl-PL" altLang="pl-PL" sz="1800" dirty="0">
                <a:solidFill>
                  <a:srgbClr val="00B0F0"/>
                </a:solidFill>
              </a:rPr>
              <a:t>np. papier).</a:t>
            </a:r>
            <a:br>
              <a:rPr lang="pl-PL" altLang="pl-PL" sz="1800" dirty="0">
                <a:solidFill>
                  <a:srgbClr val="00B0F0"/>
                </a:solidFill>
              </a:rPr>
            </a:br>
            <a:r>
              <a:rPr lang="pl-PL" altLang="pl-PL" sz="1800" dirty="0" smtClean="0">
                <a:solidFill>
                  <a:srgbClr val="00B0F0"/>
                </a:solidFill>
              </a:rPr>
              <a:t/>
            </a:r>
            <a:br>
              <a:rPr lang="pl-PL" altLang="pl-PL" sz="1800" dirty="0" smtClean="0">
                <a:solidFill>
                  <a:srgbClr val="00B0F0"/>
                </a:solidFill>
              </a:rPr>
            </a:br>
            <a:r>
              <a:rPr lang="pl-PL" altLang="pl-PL" sz="1800" dirty="0" smtClean="0">
                <a:solidFill>
                  <a:srgbClr val="00B0F0"/>
                </a:solidFill>
              </a:rPr>
              <a:t>Zamawiaj paczkowaną kawę </a:t>
            </a:r>
            <a:r>
              <a:rPr lang="pl-PL" altLang="pl-PL" sz="1800" dirty="0">
                <a:solidFill>
                  <a:srgbClr val="00B0F0"/>
                </a:solidFill>
              </a:rPr>
              <a:t>i herbatę w </a:t>
            </a:r>
            <a:r>
              <a:rPr lang="pl-PL" altLang="pl-PL" sz="1800" dirty="0" smtClean="0">
                <a:solidFill>
                  <a:srgbClr val="00B0F0"/>
                </a:solidFill>
              </a:rPr>
              <a:t>dużych opakowaniach </a:t>
            </a:r>
            <a:r>
              <a:rPr lang="pl-PL" altLang="pl-PL" sz="1800" dirty="0">
                <a:solidFill>
                  <a:srgbClr val="00B0F0"/>
                </a:solidFill>
              </a:rPr>
              <a:t>zbiorczych, </a:t>
            </a:r>
            <a:r>
              <a:rPr lang="pl-PL" altLang="pl-PL" sz="1800" dirty="0" smtClean="0">
                <a:solidFill>
                  <a:srgbClr val="00B0F0"/>
                </a:solidFill>
              </a:rPr>
              <a:t>najlepiej z </a:t>
            </a:r>
            <a:r>
              <a:rPr lang="pl-PL" altLang="pl-PL" sz="1800" dirty="0">
                <a:solidFill>
                  <a:srgbClr val="00B0F0"/>
                </a:solidFill>
              </a:rPr>
              <a:t>naturalnych tworzyw.</a:t>
            </a:r>
            <a:br>
              <a:rPr lang="pl-PL" altLang="pl-PL" sz="1800" dirty="0">
                <a:solidFill>
                  <a:srgbClr val="00B0F0"/>
                </a:solidFill>
              </a:rPr>
            </a:br>
            <a:r>
              <a:rPr lang="pl-PL" altLang="pl-PL" sz="1800" dirty="0"/>
              <a:t/>
            </a:r>
            <a:br>
              <a:rPr lang="pl-PL" altLang="pl-PL" sz="1800" dirty="0"/>
            </a:br>
            <a:r>
              <a:rPr lang="pl-PL" altLang="pl-PL" sz="1800" dirty="0"/>
              <a:t/>
            </a:r>
            <a:br>
              <a:rPr lang="pl-PL" altLang="pl-PL" sz="1800" dirty="0"/>
            </a:br>
            <a:endParaRPr lang="pl-PL" altLang="pl-PL" sz="1800" dirty="0" smtClean="0">
              <a:solidFill>
                <a:srgbClr val="002060"/>
              </a:solidFill>
              <a:latin typeface="+mn-lt"/>
              <a:ea typeface="Arial Unicode MS" panose="020B0604020202020204" pitchFamily="34" charset="-128"/>
              <a:cs typeface="Calibri" panose="020F0502020204030204" pitchFamily="34" charset="0"/>
            </a:endParaRPr>
          </a:p>
        </p:txBody>
      </p:sp>
      <p:sp>
        <p:nvSpPr>
          <p:cNvPr id="9" name="Prostokąt 8"/>
          <p:cNvSpPr/>
          <p:nvPr/>
        </p:nvSpPr>
        <p:spPr>
          <a:xfrm>
            <a:off x="0" y="6337300"/>
            <a:ext cx="9144000" cy="54768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pl-PL"/>
          </a:p>
        </p:txBody>
      </p:sp>
      <p:sp>
        <p:nvSpPr>
          <p:cNvPr id="11" name="Prostokąt 2"/>
          <p:cNvSpPr>
            <a:spLocks noChangeArrowheads="1"/>
          </p:cNvSpPr>
          <p:nvPr/>
        </p:nvSpPr>
        <p:spPr bwMode="auto">
          <a:xfrm>
            <a:off x="152400" y="5757863"/>
            <a:ext cx="859631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a:spcBef>
                <a:spcPct val="0"/>
              </a:spcBef>
              <a:buFont typeface="Arial" panose="020B0604020202020204" pitchFamily="34" charset="0"/>
              <a:buNone/>
              <a:defRPr/>
            </a:pPr>
            <a:endParaRPr lang="pl-PL" sz="1200" dirty="0"/>
          </a:p>
          <a:p>
            <a:pPr algn="just">
              <a:spcBef>
                <a:spcPct val="0"/>
              </a:spcBef>
              <a:buFontTx/>
              <a:buNone/>
              <a:defRPr/>
            </a:pPr>
            <a:r>
              <a:rPr lang="pl-PL" altLang="pl-PL" sz="1200" dirty="0" smtClean="0">
                <a:latin typeface="+mn-lt"/>
              </a:rPr>
              <a:t>   </a:t>
            </a:r>
          </a:p>
        </p:txBody>
      </p:sp>
      <p:sp>
        <p:nvSpPr>
          <p:cNvPr id="12" name="Podtytuł 4"/>
          <p:cNvSpPr txBox="1">
            <a:spLocks/>
          </p:cNvSpPr>
          <p:nvPr/>
        </p:nvSpPr>
        <p:spPr bwMode="auto">
          <a:xfrm>
            <a:off x="3635896" y="6467326"/>
            <a:ext cx="2952328" cy="2876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buFontTx/>
              <a:buNone/>
              <a:defRPr/>
            </a:pPr>
            <a:r>
              <a:rPr lang="pl-PL" altLang="pl-PL" sz="800" b="1" dirty="0" smtClean="0">
                <a:solidFill>
                  <a:schemeClr val="bg1"/>
                </a:solidFill>
                <a:latin typeface="+mn-lt"/>
                <a:ea typeface="Arial Unicode MS" pitchFamily="34" charset="-128"/>
                <a:cs typeface="Calibri" panose="020F0502020204030204" pitchFamily="34" charset="0"/>
              </a:rPr>
              <a:t>m.st. Warszawa | Biuro Ochrony Powietrza i Polityki Klimatycznej</a:t>
            </a:r>
            <a:endParaRPr lang="pl-PL" altLang="pl-PL" sz="800" dirty="0" smtClean="0">
              <a:solidFill>
                <a:schemeClr val="bg1"/>
              </a:solidFill>
              <a:latin typeface="+mn-lt"/>
              <a:ea typeface="Arial Unicode MS" pitchFamily="34" charset="-128"/>
              <a:cs typeface="Calibri" panose="020F0502020204030204" pitchFamily="34" charset="0"/>
            </a:endParaRPr>
          </a:p>
        </p:txBody>
      </p:sp>
      <p:sp>
        <p:nvSpPr>
          <p:cNvPr id="14" name="Tytuł 1"/>
          <p:cNvSpPr txBox="1">
            <a:spLocks/>
          </p:cNvSpPr>
          <p:nvPr/>
        </p:nvSpPr>
        <p:spPr bwMode="auto">
          <a:xfrm>
            <a:off x="1613086" y="692696"/>
            <a:ext cx="5917828" cy="1081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lnSpc>
                <a:spcPct val="80000"/>
              </a:lnSpc>
              <a:spcBef>
                <a:spcPts val="0"/>
              </a:spcBef>
              <a:buNone/>
            </a:pPr>
            <a:r>
              <a:rPr lang="pl-PL" b="1" dirty="0" smtClean="0">
                <a:solidFill>
                  <a:srgbClr val="00B0F0"/>
                </a:solidFill>
              </a:rPr>
              <a:t>Rozpad</a:t>
            </a:r>
            <a:r>
              <a:rPr lang="pl-PL" sz="3600" b="1" dirty="0" smtClean="0">
                <a:solidFill>
                  <a:srgbClr val="00B0F0"/>
                </a:solidFill>
              </a:rPr>
              <a:t> </a:t>
            </a:r>
            <a:r>
              <a:rPr lang="pl-PL" sz="3600" b="1" dirty="0">
                <a:solidFill>
                  <a:srgbClr val="00B0F0"/>
                </a:solidFill>
              </a:rPr>
              <a:t>papierka po cukierku trwa 50-450 lat!</a:t>
            </a:r>
            <a:endParaRPr lang="pl-PL" sz="3600" b="1" dirty="0" smtClean="0">
              <a:solidFill>
                <a:srgbClr val="00B0F0"/>
              </a:solidFill>
            </a:endParaRPr>
          </a:p>
        </p:txBody>
      </p:sp>
      <p:pic>
        <p:nvPicPr>
          <p:cNvPr id="15" name="Obraz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347864" y="6440012"/>
            <a:ext cx="276526" cy="314950"/>
          </a:xfrm>
          <a:prstGeom prst="rect">
            <a:avLst/>
          </a:prstGeom>
        </p:spPr>
      </p:pic>
      <p:pic>
        <p:nvPicPr>
          <p:cNvPr id="2" name="Obraz 1"/>
          <p:cNvPicPr>
            <a:picLocks noChangeAspect="1"/>
          </p:cNvPicPr>
          <p:nvPr/>
        </p:nvPicPr>
        <p:blipFill>
          <a:blip r:embed="rId4"/>
          <a:stretch>
            <a:fillRect/>
          </a:stretch>
        </p:blipFill>
        <p:spPr>
          <a:xfrm>
            <a:off x="1115616" y="2536765"/>
            <a:ext cx="2088232" cy="1800200"/>
          </a:xfrm>
          <a:prstGeom prst="rect">
            <a:avLst/>
          </a:prstGeom>
        </p:spPr>
      </p:pic>
      <p:pic>
        <p:nvPicPr>
          <p:cNvPr id="10" name="Obraz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25016" y="108230"/>
            <a:ext cx="1558233" cy="1556792"/>
          </a:xfrm>
          <a:prstGeom prst="rect">
            <a:avLst/>
          </a:prstGeom>
        </p:spPr>
      </p:pic>
    </p:spTree>
    <p:extLst>
      <p:ext uri="{BB962C8B-B14F-4D97-AF65-F5344CB8AC3E}">
        <p14:creationId xmlns:p14="http://schemas.microsoft.com/office/powerpoint/2010/main" val="427777723"/>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3467</TotalTime>
  <Words>2107</Words>
  <Application>Microsoft Office PowerPoint</Application>
  <PresentationFormat>Pokaz na ekranie (4:3)</PresentationFormat>
  <Paragraphs>120</Paragraphs>
  <Slides>20</Slides>
  <Notes>19</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20</vt:i4>
      </vt:variant>
    </vt:vector>
  </HeadingPairs>
  <TitlesOfParts>
    <vt:vector size="25" baseType="lpstr">
      <vt:lpstr>Arial</vt:lpstr>
      <vt:lpstr>Arial Unicode MS</vt:lpstr>
      <vt:lpstr>Calibri</vt:lpstr>
      <vt:lpstr>Tahoma</vt:lpstr>
      <vt:lpstr>Motyw pakietu Office</vt:lpstr>
      <vt:lpstr>Prezentacja programu PowerPoint</vt:lpstr>
      <vt:lpstr>        Zarządzenie Nr 886/2019 Prezydenta  m.st. Warszawy z dnia 28 maja 2019 r.   w sprawie zakazu stosowania przedmiotów jednorazowego użytku wykonanych  z tworzyw sztucznych   Treść zarządzenia: https://bip.warszawa.pl/NR/exeres/5BABBC12-B229-4503-B08B-7C6FB070D45F,frameless.htm       </vt:lpstr>
      <vt:lpstr>    Tworzywa sztuczne, potocznie zwane plastikami, są tak wszechobecne w naszym życiu, że czasem zapominamy, czym one właściwie są.  Powstają w zdecydowanej większości z ropy naftowej lub gazu ziemnego, które następnie poddaje się rafinacji i wzbogaca różnymi dodatkami.   Plastik jest tani i wytrzymały, łatwo z niego stworzyć przedmioty               o dowolnym kształcie i w zależności od dodatków może mieć pożądane właściwości, dzięki czemu ma wiele różnorodnych zastosowań.  Sto lat temu plastiku w naszym życiu zupełnie nie było, obecnie zaś wytwarzamy go w ilości przekraczającej 400 mln ton rocznie, z czego największy udział ma plastik wykorzystywany do produkcji jednorazowych opakowań.   Źródło: https://advances.sciencemag.org/content/3/7/e1700782.full </vt:lpstr>
      <vt:lpstr>Prezentacja programu PowerPoint</vt:lpstr>
      <vt:lpstr>Rozkładające się foliowe torebki, butelki PET, plastikowe słomki i naczynia, uwalniają związki zwane endokrynnie czynnymi, które przenikają do wody, żywności i powietrza. Substancje te wchodzą w skład wielu kosmetyków, środków czystości, farb, lakierów.  Atakują nas z każdej strony i każdego dnia pochłaniamy tysiące ich drobin.  Wnikają przez błony śluzowe.  Zjadamy je, wchłaniamy przez skórę i podczas oddychania.  Dzieci dostają je z mlekiem matki podczas karmienia piersią.    Związki te są tak niebezpieczne, bo przypominają budową estrogeny, co sprawia,  że zaburzają gospodarkę hormonalną i przyczyniają się do rozwoju większości chorób cywilizacyjnych – zaburzeń metabolicznych i immunologicznych, niepłodności, cukrzycy, otyłości, nowotworów, m.in. rak piersi i prostaty.   Źródło: https://www.newsweek.pl/wiedza/zdrowie/jak-nas-truje-plastik-zaburza-rozwoj-mozgu-i-wplywa-na-prace-genow/362xh11</vt:lpstr>
      <vt:lpstr>     Ostanie badania wykazały, że 93% wód w butelkach plastikowych zawiera drobiny mikroplastiku.   „Dotychczas potwierdzono, że plastikowe opakowania emitują antymon, bisfenole oraz aldehydy mrówkowy                  i octowy, które w podwyższonych dawkach mogą stanowić zagrożenie dla zdrowia człowieka i przyczyniać się do wielu chorób, jak np. depresja, uszkodzenie wątroby, otyłość oraz nowotwory”.  Co roku każdy z nas zjada co najmniej kilkadziesiąt tysięcy cząsteczek mikroplastiku!!  Źródła: http://bazekon.icm.edu.pl/bazekon/element/bwmeta1.element.ekon-element-000171532912; http://br.wszia.edu.pl/zeszyty/pdfs/br43_14klos.pdf    </vt:lpstr>
      <vt:lpstr> Spożywaj wodę z miejskiego wodociągu,  z wykorzystaniem naczyń wielokrotnego użycia  np. szklanych dzbanków, kubków, itp.  lub bidonów (metalowych, tritanowych, plastikowych, – BPA free).  </vt:lpstr>
      <vt:lpstr> Wykorzystuj  naczynia, sztućce, pojemniki spożywcze wielokrotnego użytku (np. szklane, metalowe, drewniane, bambusowe).    </vt:lpstr>
      <vt:lpstr>      Zrezygnuj z artykułów spożywczych w opakowaniach z tworzyw sztucznych na rzecz artykułów zdrowych              i świeżych na wagę (ciastka, bakalie, orzechy, itp.)                 pakowanych w opakowania wielokrotnego użytku  lub z wykorzystaniem biodegradowalnych opakowań (np. papier).  Zamawiaj paczkowaną kawę i herbatę w dużych opakowaniach zbiorczych, najlepiej z naturalnych tworzyw.   </vt:lpstr>
      <vt:lpstr>  Zrezygnuj  z plastikowych, jednorazowych słomek, łyżeczek, mieszadełek lub zastąp je przedmiotami wielokrotnego użytku (np. stalowymi), albo jednorazowymi, z materiałów biodegradowalnych (np. drewnianymi, bambusowymi, ze słomy).  </vt:lpstr>
      <vt:lpstr>  Zaopatruj uczestników imprez masowych w wodę pitną ze źródełek/poidełek/beczkowozów z miejskiego wodociągu lub z dystrybutorów wody mineralnej/źródlanej.   Wykorzystuj naczynia/sztućce wielokrotnego użytku.    Wypróbuj metodę z ponownym wykorzystaniem naczyń wielokrotnego użytku - dostępnych po wpłaceniu kaucji (mycie naczyń i ponowne wykorzystanie).  W przypadku braku możliwości korzystania z naczyń wielokrotnego użytku, wykorzystuj biodegradowalne naczynia jednorazowe (np. z papieru, skrobi kukurydzianej, trzciny cukrowej, otrębów pszennych, tykwy, liści palmowych, słomy), z możliwością selektywnego zagospodarowania powstałych odpadów oraz możliwością ich kompostowania, zgodnie ze wskazówkami producenta.  Określ przy zamawianiu wytyczne dla firm cateringowych                   i dostawców dot. rodzaju naczyń w jakich mają być serwowane napoje i posiłki.     </vt:lpstr>
      <vt:lpstr>  Korzystaj z wejściówek i identyfikatorów wydrukowanych na papierze z odzysku (bez plastikowych osłonek),                                     z wykorzystaniem zawieszek/smyczy z naturalnych materiałów  (np. ze sznurka).  W przypadku korzystania z identyfikatorów plastikowych,                 w posiadaniu których już jesteś zapewnij ich wielokrotne wykorzystanie.  Zastanów się, czy gadżety konferencyjne są naprawdę konieczne? W przypadku gdy uznasz, że są niezbędne zamiast tradycyjnych gadżetów konferencyjnych (kalendarzy, notesów, długopisów pakowanych w folię, itp.) - zapewnij ekogadżety np. lniane woreczki w celu zachęcenia uczestników do idei zero waste i ograniczania ilości plastikowych odpadów lub gadżety w postaci kodu na ebooka.  Zero waste w dosłownym tłumaczeniu „brak śmieci” lub „brak marnowania”. Jest to styl życia, zgodnie z którym człowiek stara się generować jak najmniej odpadów, a tym samym nie zanieczyszczać środowiska.    </vt:lpstr>
      <vt:lpstr>      Zastanów się, czy na pewno niezbędny jest worek na śmieci?   Opróżniaj pojemniki na odpady dopiero w przypadku zapełnienia pojemnika, ogranicz ilość koszy na odpady do maksymalnie jednego w pomieszczeniu.  Wykorzystuj worki na odpady wykonane z biodegradowalnych materiałów.   Prowadź selektywną zbiórkę odpadów z wykorzystaniem pojemników do segregacji – PAPIER, METALE I TWORZYWA SZTUCZNE, SZKŁO, BIOODPADY.  Sprawdź:  http://portum.um.warszawa.pl/page.php?942 https://segregujna5.um.warszawa.pl/     </vt:lpstr>
      <vt:lpstr>Wykorzystuj chemię gospodarczą, środki czystości, kosmetyki, produkty higieniczne w opakowaniach wielorazowych lub z tworzyw naturalnych lub ulegających biodegradacji lub z materiałów z recyklingu lub mogących zostać poddane recyklingowi lub w opakowaniach „ekonomicznych”  (np. proszki do prania w tekturowych opakowanych, bambusowe szczoteczki do mycia zębów, pasty do zębów w metalowych opakowaniach, dezodoranty w kremie w szklanych słoiczkach, patyczki higieniczne z bambusa, szczotki do mycia naczyń z drewna z naturalnym włosiem).  Ogranicz ww. jednorazowe produkty poprzez zastąpienie je produktami wielokrotnego użytku (płatki kosmetyczne bawełniane, kubeczki menstruacyjne), produktami naturalnymi, wykonanymi własnoręcznie  (np. lniane ściereczki do mycia naczyń, mydło w płynie sporządzone z mydła szarego z dodatkiem olejku eterycznego, balsam do ciała z oleju kokosowego, peeling do ciała z kawy mielonej).  Unikaj produktów zawierających mikroplastik (np. peelingi i pasty do zębów, kosmetyki do makijażu z brokatem).  www.beatthemicrobead.org - lista produktów wolnych od mikrogranulków.    </vt:lpstr>
      <vt:lpstr>Wykorzystuj materiały biurowe z tworzyw naturalnych lub ulegających biodegradacji, albo z materiałów  z recyklingu,  a także takich, które mogą zostać poddane recyklingowi (np. papierowe, drewniane lub metalowe długopisy                              z wymiennymi wkładami, papierowe taśmy klejące, koperty bez plastikowych okienek, najlepiej szare- z papieru z recyklingu, papierowe samoprzylepne zakładki indeksujące, metalowe wąsy/klipsy archiwizacyjne, itp.).</vt:lpstr>
      <vt:lpstr>   Zrezygnuj z plastikowych torebek i reklamówek na rzecz toreb wielokrotnego użytku, woreczków na zakupy  (np. materiałowych, ze sznurka) lub woskowijki.  Sprawdź:  https://woskowijki.pl/o-woskowijkach/   </vt:lpstr>
      <vt:lpstr>  Zrezygnuj z gotowych posiłków serwowanych przez firmy cateringowe pakowanych w opakowania z tworzyw sztucznych (np. tzw. diety pudełkowe) na rzecz  przynoszenia posiłków we własnych pojemnikach     wielkokrotnego użytku, wyjścia (w czasie przerwy) na  posiłek „na mieście”, zakupu posiłku na wynos serwowanego do własnego naczynia, korzystania z ecocateringu (posiłki dostarczane do zamawiającego w termosach np. ze stali nierdzewnej).  Sprawdź, czy istnieje możliwość stworzenia lokalnej stołówki lub jadłodajni pracowniczej z posiłkami serwowanymi  na zastawie wielokrotnego użytku lub możliwość otrzymania przez pracowników dofinansowania do posiłków                              w „komercyjnych” restauracjach lub zawarcia umowy                        z najbliższą restauracją na abonament dla pracowników.     </vt:lpstr>
      <vt:lpstr>   Korzystaj z wielokrotnego użytku termicznych kubków do kawy.     </vt:lpstr>
      <vt:lpstr>          </vt:lpstr>
      <vt:lpstr>Paulina Bocheńska-Szcześniak tel. 325 96 25 pbochenska@um.warszawa.pl  Biuro Ochrony Powietrza i Polityki Klimatycznej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Lorem ipsum dolor sit amet</dc:title>
  <dc:creator>dell</dc:creator>
  <cp:lastModifiedBy>Bocheńska-Szcześniak Paulina (PK)</cp:lastModifiedBy>
  <cp:revision>223</cp:revision>
  <cp:lastPrinted>2019-09-18T06:08:57Z</cp:lastPrinted>
  <dcterms:created xsi:type="dcterms:W3CDTF">2015-03-17T19:04:05Z</dcterms:created>
  <dcterms:modified xsi:type="dcterms:W3CDTF">2020-02-04T10:31:49Z</dcterms:modified>
</cp:coreProperties>
</file>